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780" r:id="rId5"/>
    <p:sldId id="806" r:id="rId6"/>
    <p:sldId id="791" r:id="rId7"/>
    <p:sldId id="793" r:id="rId8"/>
    <p:sldId id="781" r:id="rId9"/>
    <p:sldId id="794" r:id="rId10"/>
    <p:sldId id="795" r:id="rId11"/>
    <p:sldId id="796" r:id="rId12"/>
    <p:sldId id="782" r:id="rId13"/>
    <p:sldId id="797" r:id="rId14"/>
    <p:sldId id="798" r:id="rId15"/>
    <p:sldId id="799" r:id="rId16"/>
    <p:sldId id="784" r:id="rId17"/>
    <p:sldId id="805" r:id="rId18"/>
    <p:sldId id="804" r:id="rId19"/>
    <p:sldId id="803" r:id="rId20"/>
    <p:sldId id="789" r:id="rId21"/>
    <p:sldId id="800" r:id="rId22"/>
    <p:sldId id="801" r:id="rId23"/>
    <p:sldId id="8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502DB-1208-B124-3EB6-7D13D458CB00}" v="9" dt="2025-07-07T09:58:32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343E-FCD1-4400-B462-A78C18CEA2A7}" type="datetimeFigureOut">
              <a:t>11/02/2026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97760-F888-4E76-A9F8-57A9BB4546AC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97760-F888-4E76-A9F8-57A9BB4546AC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4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A04F-D119-6A93-A6F4-FE5CB81FC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DCFEF-99C4-33D2-01D3-938517634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886EC-9659-B362-9D78-CA6944B0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D1FAB-5A44-0185-855F-94AD29F3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E47FF-51E6-D744-D939-FA95DF0D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E6E1-0291-7EC9-6D4B-06186310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65DC8-4408-ABFD-23A8-938C45A44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88CF-A2E5-1B08-24D0-461B5A39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199FD-5166-6334-5492-A5904454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5C272-35A0-541C-7586-7C490566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AD74D-BC40-CA08-DD0B-BE93BD79B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0C2F3-ADC7-74D1-02EC-8C45D5FE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8B47-24F9-7279-E477-98975558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328B3-631A-63AD-3ADC-38ED6275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693A8-C1A0-48DF-AEED-968FD45B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7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EF2C7-5CAC-A9CD-AF0A-65B05F11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622E-81A1-248C-B039-C9D00AEB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64BBE-7163-86E6-B1D8-CE54F64A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10A42-1F20-003F-8AFB-55056D0C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7E83F-BD57-9202-5D71-2B3962F4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8DE24-4419-6309-92FD-CF750E2F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3C91C-153D-20BA-DBF4-361CFECF0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A86A-FC9E-156F-B4AE-C3E903E4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BA4EB-7445-D58E-AC6D-462AAE26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15DD3-01D2-913E-FA1C-B22BC868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0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27F1-7B6D-3631-0FB6-0EF14EC5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3E053-1C15-EBDA-7ADC-4F6505DC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F1215-6986-C36E-B8EF-E94495AB0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436A5-6E4C-5204-A385-5FB43576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89CDF-A121-3A9B-8487-5E077A23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EB52A-BF97-5395-DB4A-41B9521B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33FE-A087-8F55-2637-799B202B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76055-06A8-09D6-4D37-5962F9309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A2902-FD0D-D5EE-D907-F6055C92A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14F8A-D9AB-BE05-F8CA-28F32B51E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86B9-C9D2-25A9-B6F1-0943C0ED4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2E312-4CFA-3941-DBAB-28536A36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5B795-497E-370F-6A95-1CBB1A67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0A548-0ECF-D1E1-D277-D03E336D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F42B-2BC3-EE12-1A5F-761ADAAD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B61F8-D505-5140-C574-7740FBF5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0AA05-3D1A-35BF-CCBC-B6068344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0D78D-E347-4B87-8114-1CA95075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35DA5-2A63-7729-0471-0DE2D6CE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6CE71-7AF9-A9FD-16DF-6B21C277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CAD6C-85A2-B2FA-CF0D-D5C178D8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B198-3814-8177-88AB-8A13595A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4A416-3D80-03F5-F0E0-1A8265A9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3E7A9-7C35-0ED6-20D1-70C0F66A0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7016D-D687-DC99-91FD-9D5AB3DC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657D8-81DF-35AD-3778-B5BB74BB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F0C7F-669A-BE34-4EC6-3C700A4B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8382-A319-170D-DF8B-49D92716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E852C-5B06-5428-886F-43EF88B03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F31A0-E238-6892-F53F-5852103A6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74B6F-3738-5E87-2799-BA966DBF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D6E23-EDA9-64CF-F3D4-45D71BA0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24A3D-1283-4843-F2D2-0D0AF43D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E9AB0-0D88-6569-A3B7-0398545D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4F240-957E-6CEC-2916-B5F7FF9A6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05795-8F20-AA2F-4D56-8735FA2FE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2E2C-8F13-4B30-AADF-7CC2BC7934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C88B6-5705-F78D-FC58-17DC6E187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D521-BE44-14F3-EDBD-9D7276CEE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F5B50-2EFF-4F00-BE0E-25A05C513C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ientias.nl/om-alle-honden-en-katten-op-aarde-te-voeden-is-een-gebied-nodig-dat-elf-keer-groter-is-dan-nederlan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bo-feb.be/nl/nieuws/eu-bereikt-akkoord-om-van-duurzame-producten-de-norm-te-mak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rt.be/vrtnws/nl/2023/12/15/waarom-reizen-met-de-trein-duurder-is-dan-het-vliegtuig-nem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640B-89FF-7BF7-762D-7E7E0E8B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2BA9-2DBB-8133-0514-D6A21438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 Vlaanderen 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spitsuren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 100-en kilometers file.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 err="1"/>
              <a:t>Verharde</a:t>
            </a:r>
            <a:r>
              <a:rPr lang="en-US" dirty="0"/>
              <a:t> </a:t>
            </a:r>
            <a:r>
              <a:rPr lang="en-US" dirty="0" err="1"/>
              <a:t>wegen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water </a:t>
            </a:r>
            <a:r>
              <a:rPr lang="en-US" dirty="0" err="1"/>
              <a:t>niet</a:t>
            </a:r>
            <a:r>
              <a:rPr lang="en-US" dirty="0"/>
              <a:t> in de </a:t>
            </a:r>
            <a:r>
              <a:rPr lang="en-US" dirty="0" err="1"/>
              <a:t>grond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dringen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overstroming</a:t>
            </a:r>
            <a:r>
              <a:rPr lang="en-US" dirty="0"/>
              <a:t> </a:t>
            </a:r>
            <a:r>
              <a:rPr lang="en-US" dirty="0" err="1"/>
              <a:t>gebeuren</a:t>
            </a:r>
            <a:r>
              <a:rPr lang="en-US" dirty="0"/>
              <a:t> steeds </a:t>
            </a:r>
            <a:r>
              <a:rPr lang="en-US" dirty="0" err="1"/>
              <a:t>vaker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We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met het </a:t>
            </a:r>
            <a:r>
              <a:rPr lang="en-US" dirty="0" err="1"/>
              <a:t>vliegtuig</a:t>
            </a:r>
            <a:r>
              <a:rPr lang="en-US" dirty="0"/>
              <a:t> op </a:t>
            </a:r>
            <a:r>
              <a:rPr lang="en-US" dirty="0" err="1"/>
              <a:t>vakantie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6004C433-9391-327B-A4AA-95052E3DE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9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8A60-08CC-4A57-3E37-2D2F1EC0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1/3 van al het </a:t>
            </a:r>
            <a:r>
              <a:rPr lang="en-US" err="1"/>
              <a:t>katteneten</a:t>
            </a:r>
            <a:r>
              <a:rPr lang="en-US"/>
              <a:t> </a:t>
            </a:r>
            <a:r>
              <a:rPr lang="en-US" err="1"/>
              <a:t>wordt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opgegeten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beland</a:t>
            </a:r>
            <a:r>
              <a:rPr lang="en-US"/>
              <a:t> in de </a:t>
            </a:r>
            <a:r>
              <a:rPr lang="en-US" err="1"/>
              <a:t>vuilbak</a:t>
            </a:r>
            <a:r>
              <a:rPr lang="en-US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8D873-7296-2891-0CB6-D564B3DFA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Er </a:t>
            </a:r>
            <a:r>
              <a:rPr lang="en-US" err="1">
                <a:ea typeface="Calibri"/>
                <a:cs typeface="Calibri"/>
              </a:rPr>
              <a:t>leven</a:t>
            </a:r>
            <a:r>
              <a:rPr lang="en-US">
                <a:ea typeface="Calibri"/>
                <a:cs typeface="Calibri"/>
              </a:rPr>
              <a:t> 2,6 </a:t>
            </a:r>
            <a:r>
              <a:rPr lang="en-US" err="1">
                <a:ea typeface="Calibri"/>
                <a:cs typeface="Calibri"/>
              </a:rPr>
              <a:t>miljoen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huiskatten</a:t>
            </a:r>
            <a:r>
              <a:rPr lang="en-US">
                <a:ea typeface="Calibri"/>
                <a:cs typeface="Calibri"/>
              </a:rPr>
              <a:t> in </a:t>
            </a:r>
            <a:r>
              <a:rPr lang="en-US" err="1">
                <a:ea typeface="Calibri"/>
                <a:cs typeface="Calibri"/>
              </a:rPr>
              <a:t>België</a:t>
            </a:r>
            <a:endParaRPr lang="en-US" err="1"/>
          </a:p>
          <a:p>
            <a:r>
              <a:rPr lang="en-US" err="1">
                <a:ea typeface="Calibri"/>
                <a:cs typeface="Calibri"/>
              </a:rPr>
              <a:t>Bijna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helft</a:t>
            </a:r>
            <a:r>
              <a:rPr lang="en-US">
                <a:ea typeface="Calibri"/>
                <a:cs typeface="Calibri"/>
              </a:rPr>
              <a:t> van de </a:t>
            </a:r>
            <a:r>
              <a:rPr lang="en-US" err="1">
                <a:ea typeface="Calibri"/>
                <a:cs typeface="Calibri"/>
              </a:rPr>
              <a:t>huishoudens</a:t>
            </a:r>
            <a:r>
              <a:rPr lang="en-US">
                <a:ea typeface="Calibri"/>
                <a:cs typeface="Calibri"/>
              </a:rPr>
              <a:t> in </a:t>
            </a:r>
            <a:r>
              <a:rPr lang="en-US" err="1">
                <a:ea typeface="Calibri"/>
                <a:cs typeface="Calibri"/>
              </a:rPr>
              <a:t>Belgie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heeft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kat </a:t>
            </a:r>
            <a:r>
              <a:rPr lang="en-US" err="1">
                <a:ea typeface="Calibri"/>
                <a:cs typeface="Calibri"/>
              </a:rPr>
              <a:t>als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huisdier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Katten </a:t>
            </a:r>
            <a:r>
              <a:rPr lang="en-US" err="1">
                <a:ea typeface="Calibri"/>
                <a:cs typeface="Calibri"/>
              </a:rPr>
              <a:t>zijn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strikt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carnivoor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Vleesproductie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voor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kattenvoer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zorgt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jaarlijks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voor</a:t>
            </a:r>
            <a:r>
              <a:rPr lang="en-US">
                <a:ea typeface="Calibri"/>
                <a:cs typeface="Calibri"/>
              </a:rPr>
              <a:t> 2,9 </a:t>
            </a:r>
            <a:r>
              <a:rPr lang="en-US" err="1">
                <a:ea typeface="Calibri"/>
                <a:cs typeface="Calibri"/>
              </a:rPr>
              <a:t>miljoen</a:t>
            </a:r>
            <a:r>
              <a:rPr lang="en-US">
                <a:ea typeface="Calibri"/>
                <a:cs typeface="Calibri"/>
              </a:rPr>
              <a:t> ton CO2 </a:t>
            </a:r>
            <a:r>
              <a:rPr lang="en-US" err="1">
                <a:ea typeface="Calibri"/>
                <a:cs typeface="Calibri"/>
              </a:rPr>
              <a:t>emissies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>
                <a:ea typeface="+mn-lt"/>
                <a:cs typeface="+mn-lt"/>
                <a:hlinkClick r:id="rId2"/>
              </a:rPr>
              <a:t>https://scientias.nl/om-alle-honden-en-katten-op-aarde-te-voeden-is-een-gebied-nodig-dat-elf-keer-groter-is-dan-nederland/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27FBA2E7-26B2-5911-50B9-80E6997C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6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DAE7-A4E1-CEFA-9FB1-6CC4335B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Nagellak</a:t>
            </a:r>
            <a:r>
              <a:rPr lang="en-US"/>
              <a:t> is heel </a:t>
            </a:r>
            <a:r>
              <a:rPr lang="en-US" err="1"/>
              <a:t>vervuilend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wordt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goed</a:t>
            </a:r>
            <a:r>
              <a:rPr lang="en-US"/>
              <a:t> </a:t>
            </a:r>
            <a:r>
              <a:rPr lang="en-US" err="1"/>
              <a:t>gerecycleerd</a:t>
            </a:r>
            <a:r>
              <a:rPr lang="en-US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E4A0-13D7-16CD-5529-FB26987B3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Het </a:t>
            </a:r>
            <a:r>
              <a:rPr lang="en-US" dirty="0" err="1">
                <a:ea typeface="+mn-lt"/>
                <a:cs typeface="+mn-lt"/>
              </a:rPr>
              <a:t>productieproces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dirty="0" err="1">
                <a:ea typeface="+mn-lt"/>
                <a:cs typeface="+mn-lt"/>
              </a:rPr>
              <a:t>nagellak</a:t>
            </a:r>
            <a:r>
              <a:rPr lang="en-US" dirty="0">
                <a:ea typeface="+mn-lt"/>
                <a:cs typeface="+mn-lt"/>
              </a:rPr>
              <a:t> is erg </a:t>
            </a:r>
            <a:r>
              <a:rPr lang="en-US" dirty="0" err="1">
                <a:ea typeface="+mn-lt"/>
                <a:cs typeface="+mn-lt"/>
              </a:rPr>
              <a:t>energie-intensief</a:t>
            </a:r>
            <a:r>
              <a:rPr lang="en-US" dirty="0">
                <a:ea typeface="+mn-lt"/>
                <a:cs typeface="+mn-lt"/>
              </a:rPr>
              <a:t>. Het </a:t>
            </a:r>
            <a:r>
              <a:rPr lang="en-US" dirty="0" err="1">
                <a:ea typeface="+mn-lt"/>
                <a:cs typeface="+mn-lt"/>
              </a:rPr>
              <a:t>maken</a:t>
            </a:r>
            <a:r>
              <a:rPr lang="en-US" dirty="0">
                <a:ea typeface="+mn-lt"/>
                <a:cs typeface="+mn-lt"/>
              </a:rPr>
              <a:t> van de </a:t>
            </a:r>
            <a:r>
              <a:rPr lang="en-US" dirty="0" err="1">
                <a:ea typeface="+mn-lt"/>
                <a:cs typeface="+mn-lt"/>
              </a:rPr>
              <a:t>glazen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potjes</a:t>
            </a:r>
            <a:r>
              <a:rPr lang="en-US" dirty="0">
                <a:ea typeface="+mn-lt"/>
                <a:cs typeface="+mn-lt"/>
              </a:rPr>
              <a:t>, de </a:t>
            </a:r>
            <a:r>
              <a:rPr lang="en-US" dirty="0" err="1">
                <a:ea typeface="+mn-lt"/>
                <a:cs typeface="+mn-lt"/>
              </a:rPr>
              <a:t>plastieken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onderdelen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het </a:t>
            </a:r>
            <a:r>
              <a:rPr lang="en-US" dirty="0" err="1">
                <a:ea typeface="+mn-lt"/>
                <a:cs typeface="+mn-lt"/>
              </a:rPr>
              <a:t>produceren</a:t>
            </a:r>
            <a:r>
              <a:rPr lang="en-US" dirty="0">
                <a:ea typeface="+mn-lt"/>
                <a:cs typeface="+mn-lt"/>
              </a:rPr>
              <a:t> van de </a:t>
            </a:r>
            <a:r>
              <a:rPr lang="en-US" dirty="0" err="1">
                <a:ea typeface="+mn-lt"/>
                <a:cs typeface="+mn-lt"/>
              </a:rPr>
              <a:t>chemicaliën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r>
              <a:rPr lang="en-US" dirty="0" err="1">
                <a:ea typeface="+mn-lt"/>
                <a:cs typeface="+mn-lt"/>
              </a:rPr>
              <a:t>Nagellak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heeft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levensduur</a:t>
            </a:r>
            <a:r>
              <a:rPr lang="en-US" dirty="0">
                <a:ea typeface="+mn-lt"/>
                <a:cs typeface="+mn-lt"/>
              </a:rPr>
              <a:t>. Nadat het is </a:t>
            </a:r>
            <a:r>
              <a:rPr lang="en-US" dirty="0" err="1">
                <a:ea typeface="+mn-lt"/>
                <a:cs typeface="+mn-lt"/>
              </a:rPr>
              <a:t>uitgedroogd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 het </a:t>
            </a:r>
            <a:r>
              <a:rPr lang="en-US" dirty="0" err="1">
                <a:ea typeface="+mn-lt"/>
                <a:cs typeface="+mn-lt"/>
              </a:rPr>
              <a:t>meestal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gerecycleerd</a:t>
            </a:r>
            <a:r>
              <a:rPr lang="en-US" dirty="0">
                <a:ea typeface="+mn-lt"/>
                <a:cs typeface="+mn-lt"/>
              </a:rPr>
              <a:t> door het </a:t>
            </a:r>
            <a:r>
              <a:rPr lang="en-US" dirty="0" err="1">
                <a:ea typeface="+mn-lt"/>
                <a:cs typeface="+mn-lt"/>
              </a:rPr>
              <a:t>klein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formaat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belandt</a:t>
            </a:r>
            <a:r>
              <a:rPr lang="en-US" dirty="0">
                <a:ea typeface="+mn-lt"/>
                <a:cs typeface="+mn-lt"/>
              </a:rPr>
              <a:t> het op </a:t>
            </a:r>
            <a:r>
              <a:rPr lang="en-US" dirty="0" err="1">
                <a:ea typeface="+mn-lt"/>
                <a:cs typeface="+mn-lt"/>
              </a:rPr>
              <a:t>stortplaatsen</a:t>
            </a:r>
            <a:r>
              <a:rPr lang="en-US" dirty="0">
                <a:ea typeface="+mn-lt"/>
                <a:cs typeface="+mn-lt"/>
              </a:rPr>
              <a:t>. De </a:t>
            </a:r>
            <a:r>
              <a:rPr lang="en-US" dirty="0" err="1">
                <a:ea typeface="+mn-lt"/>
                <a:cs typeface="+mn-lt"/>
              </a:rPr>
              <a:t>chemicaliën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komen</a:t>
            </a:r>
            <a:r>
              <a:rPr lang="en-US" dirty="0">
                <a:ea typeface="+mn-lt"/>
                <a:cs typeface="+mn-lt"/>
              </a:rPr>
              <a:t> in het milieu </a:t>
            </a:r>
            <a:r>
              <a:rPr lang="en-US" dirty="0" err="1">
                <a:ea typeface="+mn-lt"/>
                <a:cs typeface="+mn-lt"/>
              </a:rPr>
              <a:t>terecht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r>
              <a:rPr lang="en-US" dirty="0">
                <a:ea typeface="+mn-lt"/>
                <a:cs typeface="+mn-lt"/>
              </a:rPr>
              <a:t>De </a:t>
            </a:r>
            <a:r>
              <a:rPr lang="en-US" dirty="0" err="1">
                <a:ea typeface="+mn-lt"/>
                <a:cs typeface="+mn-lt"/>
              </a:rPr>
              <a:t>totale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schatting</a:t>
            </a:r>
            <a:r>
              <a:rPr lang="en-US" dirty="0">
                <a:ea typeface="+mn-lt"/>
                <a:cs typeface="+mn-lt"/>
              </a:rPr>
              <a:t> CO2 </a:t>
            </a:r>
            <a:r>
              <a:rPr lang="en-US" dirty="0" err="1">
                <a:ea typeface="+mn-lt"/>
                <a:cs typeface="+mn-lt"/>
              </a:rPr>
              <a:t>uitstoot</a:t>
            </a:r>
            <a:r>
              <a:rPr lang="en-US" dirty="0">
                <a:ea typeface="+mn-lt"/>
                <a:cs typeface="+mn-lt"/>
              </a:rPr>
              <a:t> per </a:t>
            </a:r>
            <a:r>
              <a:rPr lang="en-US" dirty="0" err="1">
                <a:ea typeface="+mn-lt"/>
                <a:cs typeface="+mn-lt"/>
              </a:rPr>
              <a:t>flesje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nagellak</a:t>
            </a:r>
            <a:r>
              <a:rPr lang="en-US" dirty="0">
                <a:ea typeface="+mn-lt"/>
                <a:cs typeface="+mn-lt"/>
              </a:rPr>
              <a:t> is 0,3 kg. Naar </a:t>
            </a:r>
            <a:r>
              <a:rPr lang="en-US" dirty="0" err="1">
                <a:ea typeface="+mn-lt"/>
                <a:cs typeface="+mn-lt"/>
              </a:rPr>
              <a:t>schatting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worden</a:t>
            </a:r>
            <a:r>
              <a:rPr lang="en-US" dirty="0">
                <a:ea typeface="+mn-lt"/>
                <a:cs typeface="+mn-lt"/>
              </a:rPr>
              <a:t> 1,7 tot 1,9 </a:t>
            </a:r>
            <a:r>
              <a:rPr lang="en-US" dirty="0" err="1">
                <a:ea typeface="+mn-lt"/>
                <a:cs typeface="+mn-lt"/>
              </a:rPr>
              <a:t>miljard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flesjes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nagellak</a:t>
            </a:r>
            <a:r>
              <a:rPr lang="en-US" dirty="0">
                <a:ea typeface="+mn-lt"/>
                <a:cs typeface="+mn-lt"/>
              </a:rPr>
              <a:t> elk </a:t>
            </a:r>
            <a:r>
              <a:rPr lang="en-US" dirty="0" err="1">
                <a:ea typeface="+mn-lt"/>
                <a:cs typeface="+mn-lt"/>
              </a:rPr>
              <a:t>jaar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verkocht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dat</a:t>
            </a:r>
            <a:r>
              <a:rPr lang="en-US" dirty="0">
                <a:ea typeface="+mn-lt"/>
                <a:cs typeface="+mn-lt"/>
              </a:rPr>
              <a:t> is </a:t>
            </a:r>
            <a:r>
              <a:rPr lang="en-US" dirty="0" err="1">
                <a:ea typeface="+mn-lt"/>
                <a:cs typeface="+mn-lt"/>
              </a:rPr>
              <a:t>gemiddeld</a:t>
            </a:r>
            <a:r>
              <a:rPr lang="en-US" dirty="0">
                <a:ea typeface="+mn-lt"/>
                <a:cs typeface="+mn-lt"/>
              </a:rPr>
              <a:t> 540 000 000 kg CO2 </a:t>
            </a:r>
            <a:r>
              <a:rPr lang="en-US" dirty="0" err="1">
                <a:ea typeface="+mn-lt"/>
                <a:cs typeface="+mn-lt"/>
              </a:rPr>
              <a:t>uitstoot</a:t>
            </a:r>
            <a:r>
              <a:rPr lang="en-US" dirty="0">
                <a:ea typeface="+mn-lt"/>
                <a:cs typeface="+mn-lt"/>
              </a:rPr>
              <a:t> per </a:t>
            </a:r>
            <a:r>
              <a:rPr lang="en-US" dirty="0" err="1">
                <a:ea typeface="+mn-lt"/>
                <a:cs typeface="+mn-lt"/>
              </a:rPr>
              <a:t>jaar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aan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productie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dirty="0" err="1">
                <a:ea typeface="+mn-lt"/>
                <a:cs typeface="+mn-lt"/>
              </a:rPr>
              <a:t>nagellak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alleen</a:t>
            </a:r>
            <a:r>
              <a:rPr lang="en-US" dirty="0">
                <a:ea typeface="+mn-lt"/>
                <a:cs typeface="+mn-lt"/>
              </a:rPr>
              <a:t>. Door </a:t>
            </a:r>
            <a:r>
              <a:rPr lang="en-US" dirty="0" err="1">
                <a:ea typeface="+mn-lt"/>
                <a:cs typeface="+mn-lt"/>
              </a:rPr>
              <a:t>massaproductie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stijgt</a:t>
            </a:r>
            <a:r>
              <a:rPr lang="en-US" dirty="0">
                <a:ea typeface="+mn-lt"/>
                <a:cs typeface="+mn-lt"/>
              </a:rPr>
              <a:t> de CO2 </a:t>
            </a:r>
            <a:r>
              <a:rPr lang="en-US" dirty="0" err="1">
                <a:ea typeface="+mn-lt"/>
                <a:cs typeface="+mn-lt"/>
              </a:rPr>
              <a:t>uitstoot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aanzienlijk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237447C-B0FC-2F39-37D9-F50AE0157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0391-4765-205D-35BB-60DD3511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Skimateriaal</a:t>
            </a:r>
            <a:r>
              <a:rPr lang="en-US"/>
              <a:t> </a:t>
            </a:r>
            <a:r>
              <a:rPr lang="en-US" err="1"/>
              <a:t>wordt</a:t>
            </a:r>
            <a:r>
              <a:rPr lang="en-US"/>
              <a:t> </a:t>
            </a:r>
            <a:r>
              <a:rPr lang="en-US" err="1"/>
              <a:t>snel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klein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je </a:t>
            </a:r>
            <a:r>
              <a:rPr lang="en-US" err="1"/>
              <a:t>draagt</a:t>
            </a:r>
            <a:r>
              <a:rPr lang="en-US"/>
              <a:t> het </a:t>
            </a:r>
            <a:r>
              <a:rPr lang="en-US" err="1"/>
              <a:t>enkel</a:t>
            </a:r>
            <a:r>
              <a:rPr lang="en-US"/>
              <a:t> in het </a:t>
            </a:r>
            <a:r>
              <a:rPr lang="en-US" err="1"/>
              <a:t>skiseizoen</a:t>
            </a:r>
            <a:r>
              <a:rPr lang="en-US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49DC-3C3E-15BC-BCB9-76CA95729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Vele </a:t>
            </a:r>
            <a:r>
              <a:rPr lang="en-US" err="1">
                <a:ea typeface="Calibri"/>
                <a:cs typeface="Calibri"/>
              </a:rPr>
              <a:t>skieërs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kopen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skimateriaal</a:t>
            </a:r>
            <a:r>
              <a:rPr lang="en-US">
                <a:ea typeface="Calibri"/>
                <a:cs typeface="Calibri"/>
              </a:rPr>
              <a:t> om op </a:t>
            </a:r>
            <a:r>
              <a:rPr lang="en-US" err="1">
                <a:ea typeface="Calibri"/>
                <a:cs typeface="Calibri"/>
              </a:rPr>
              <a:t>lange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termijn</a:t>
            </a:r>
            <a:r>
              <a:rPr lang="en-US">
                <a:ea typeface="Calibri"/>
                <a:cs typeface="Calibri"/>
              </a:rPr>
              <a:t> geld </a:t>
            </a:r>
            <a:r>
              <a:rPr lang="en-US" err="1">
                <a:ea typeface="Calibri"/>
                <a:cs typeface="Calibri"/>
              </a:rPr>
              <a:t>uit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sparen</a:t>
            </a:r>
            <a:r>
              <a:rPr lang="en-US">
                <a:ea typeface="Calibri"/>
                <a:cs typeface="Calibri"/>
              </a:rPr>
              <a:t> maar </a:t>
            </a:r>
            <a:r>
              <a:rPr lang="en-US" err="1">
                <a:ea typeface="Calibri"/>
                <a:cs typeface="Calibri"/>
              </a:rPr>
              <a:t>deze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wordt</a:t>
            </a:r>
            <a:r>
              <a:rPr lang="en-US">
                <a:ea typeface="Calibri"/>
                <a:cs typeface="Calibri"/>
              </a:rPr>
              <a:t> maar </a:t>
            </a:r>
            <a:r>
              <a:rPr lang="en-US" err="1">
                <a:ea typeface="Calibri"/>
                <a:cs typeface="Calibri"/>
              </a:rPr>
              <a:t>enkele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keren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gedragen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jaar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 err="1">
                <a:ea typeface="Calibri"/>
                <a:cs typeface="Calibri"/>
              </a:rPr>
              <a:t>Voorbeeld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productie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skibril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34978-A558-379E-AA18-F941779FA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0" y="3266157"/>
            <a:ext cx="6448425" cy="2914650"/>
          </a:xfrm>
          <a:prstGeom prst="rect">
            <a:avLst/>
          </a:prstGeom>
        </p:spPr>
      </p:pic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1C185412-8F01-DA5B-E2C1-569DEE132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8024-C63A-7142-EDA4-04C8B123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Elektronica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F76C-5DEF-8EF1-E64A-43B844E5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Batterijen</a:t>
            </a:r>
            <a:r>
              <a:rPr lang="en-US" dirty="0"/>
              <a:t> van GSM’s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stuk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we ze heel de </a:t>
            </a:r>
            <a:r>
              <a:rPr lang="en-US" dirty="0" err="1"/>
              <a:t>nacht</a:t>
            </a:r>
            <a:r>
              <a:rPr lang="en-US" dirty="0"/>
              <a:t> </a:t>
            </a:r>
            <a:r>
              <a:rPr lang="en-US" dirty="0" err="1"/>
              <a:t>opladen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 err="1"/>
              <a:t>Elektronica</a:t>
            </a:r>
            <a:r>
              <a:rPr lang="en-US" dirty="0"/>
              <a:t> is </a:t>
            </a:r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herstellen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gsm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in </a:t>
            </a:r>
            <a:r>
              <a:rPr lang="en-US" dirty="0" err="1"/>
              <a:t>plaats</a:t>
            </a:r>
            <a:r>
              <a:rPr lang="en-US" dirty="0"/>
              <a:t> van het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recycleren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US"/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3D005785-893A-470C-51DE-B9CE7486F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9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324BC-AF84-6959-2670-80699F98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Heel </a:t>
            </a:r>
            <a:r>
              <a:rPr lang="en-US" err="1">
                <a:ea typeface="+mj-lt"/>
                <a:cs typeface="+mj-lt"/>
              </a:rPr>
              <a:t>veel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mensen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houden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hun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oude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gsm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bij</a:t>
            </a:r>
            <a:r>
              <a:rPr lang="en-US">
                <a:ea typeface="+mj-lt"/>
                <a:cs typeface="+mj-lt"/>
              </a:rPr>
              <a:t> in </a:t>
            </a:r>
            <a:r>
              <a:rPr lang="en-US" err="1">
                <a:ea typeface="+mj-lt"/>
                <a:cs typeface="+mj-lt"/>
              </a:rPr>
              <a:t>plaats</a:t>
            </a:r>
            <a:r>
              <a:rPr lang="en-US">
                <a:ea typeface="+mj-lt"/>
                <a:cs typeface="+mj-lt"/>
              </a:rPr>
              <a:t> van het </a:t>
            </a:r>
            <a:r>
              <a:rPr lang="en-US" err="1">
                <a:ea typeface="+mj-lt"/>
                <a:cs typeface="+mj-lt"/>
              </a:rPr>
              <a:t>te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recycleren</a:t>
            </a:r>
            <a:r>
              <a:rPr lang="en-US">
                <a:ea typeface="+mj-lt"/>
                <a:cs typeface="+mj-lt"/>
              </a:rPr>
              <a:t>. 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AB2EE-858E-FCDB-1AC3-366C58C21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6113" cy="50206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Een </a:t>
            </a:r>
            <a:r>
              <a:rPr lang="en-US" dirty="0" err="1">
                <a:ea typeface="+mn-lt"/>
                <a:cs typeface="+mn-lt"/>
              </a:rPr>
              <a:t>gsm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weegt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gemiddeld</a:t>
            </a:r>
            <a:r>
              <a:rPr lang="en-US" dirty="0">
                <a:ea typeface="+mn-lt"/>
                <a:cs typeface="+mn-lt"/>
              </a:rPr>
              <a:t> 150 g, maar de </a:t>
            </a:r>
            <a:r>
              <a:rPr lang="en-US" dirty="0" err="1">
                <a:ea typeface="+mn-lt"/>
                <a:cs typeface="+mn-lt"/>
              </a:rPr>
              <a:t>ecologische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rugzak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ervan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geschat</a:t>
            </a:r>
            <a:r>
              <a:rPr lang="en-US" dirty="0">
                <a:ea typeface="+mn-lt"/>
                <a:cs typeface="+mn-lt"/>
              </a:rPr>
              <a:t> op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uitstoot</a:t>
            </a:r>
            <a:r>
              <a:rPr lang="en-US" dirty="0">
                <a:ea typeface="+mn-lt"/>
                <a:cs typeface="+mn-lt"/>
              </a:rPr>
              <a:t> van 70 kg </a:t>
            </a:r>
            <a:r>
              <a:rPr lang="en-US" dirty="0" err="1">
                <a:ea typeface="+mn-lt"/>
                <a:cs typeface="+mn-lt"/>
              </a:rPr>
              <a:t>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broeikasgassen</a:t>
            </a:r>
            <a:r>
              <a:rPr lang="en-US" dirty="0">
                <a:ea typeface="+mn-lt"/>
                <a:cs typeface="+mn-lt"/>
              </a:rPr>
              <a:t>!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Voor de </a:t>
            </a:r>
            <a:r>
              <a:rPr lang="en-US" err="1">
                <a:ea typeface="+mn-lt"/>
                <a:cs typeface="+mn-lt"/>
              </a:rPr>
              <a:t>productie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mobiele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telefoons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vooral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metalen</a:t>
            </a:r>
            <a:r>
              <a:rPr lang="en-US" dirty="0">
                <a:ea typeface="+mn-lt"/>
                <a:cs typeface="+mn-lt"/>
              </a:rPr>
              <a:t> indium, </a:t>
            </a:r>
            <a:r>
              <a:rPr lang="en-US" err="1">
                <a:ea typeface="+mn-lt"/>
                <a:cs typeface="+mn-lt"/>
              </a:rPr>
              <a:t>kobalt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tantaal</a:t>
            </a:r>
            <a:r>
              <a:rPr lang="en-US" dirty="0">
                <a:ea typeface="+mn-lt"/>
                <a:cs typeface="+mn-lt"/>
              </a:rPr>
              <a:t>, tin, gallium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germanium </a:t>
            </a:r>
            <a:r>
              <a:rPr lang="en-US" err="1">
                <a:ea typeface="+mn-lt"/>
                <a:cs typeface="+mn-lt"/>
              </a:rPr>
              <a:t>kritisch</a:t>
            </a:r>
            <a:r>
              <a:rPr lang="en-US" dirty="0">
                <a:ea typeface="+mn-lt"/>
                <a:cs typeface="+mn-lt"/>
              </a:rPr>
              <a:t>. De </a:t>
            </a:r>
            <a:r>
              <a:rPr lang="en-US" err="1">
                <a:ea typeface="+mn-lt"/>
                <a:cs typeface="+mn-lt"/>
              </a:rPr>
              <a:t>hoeveelheid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deze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mineralen</a:t>
            </a:r>
            <a:r>
              <a:rPr lang="en-US" dirty="0">
                <a:ea typeface="+mn-lt"/>
                <a:cs typeface="+mn-lt"/>
              </a:rPr>
              <a:t> in </a:t>
            </a:r>
            <a:r>
              <a:rPr lang="en-US" err="1">
                <a:ea typeface="+mn-lt"/>
                <a:cs typeface="+mn-lt"/>
              </a:rPr>
              <a:t>één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toestel</a:t>
            </a:r>
            <a:r>
              <a:rPr lang="en-US" dirty="0">
                <a:ea typeface="+mn-lt"/>
                <a:cs typeface="+mn-lt"/>
              </a:rPr>
              <a:t> is </a:t>
            </a:r>
            <a:r>
              <a:rPr lang="en-US" err="1">
                <a:ea typeface="+mn-lt"/>
                <a:cs typeface="+mn-lt"/>
              </a:rPr>
              <a:t>beperkt</a:t>
            </a:r>
            <a:r>
              <a:rPr lang="en-US" dirty="0">
                <a:ea typeface="+mn-lt"/>
                <a:cs typeface="+mn-lt"/>
              </a:rPr>
              <a:t>, maar ze </a:t>
            </a:r>
            <a:r>
              <a:rPr lang="en-US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momenteel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onmisbaar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onvervangbaar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 dirty="0">
              <a:ea typeface="Calibri"/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Naast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milieuschade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heeft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mijnbouw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mineralen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sociale</a:t>
            </a:r>
            <a:r>
              <a:rPr lang="en-US" dirty="0">
                <a:ea typeface="+mn-lt"/>
                <a:cs typeface="+mn-lt"/>
              </a:rPr>
              <a:t> impact. Zo </a:t>
            </a:r>
            <a:r>
              <a:rPr lang="en-US" err="1">
                <a:ea typeface="+mn-lt"/>
                <a:cs typeface="+mn-lt"/>
              </a:rPr>
              <a:t>werken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arbeiders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vaak</a:t>
            </a:r>
            <a:r>
              <a:rPr lang="en-US" dirty="0">
                <a:ea typeface="+mn-lt"/>
                <a:cs typeface="+mn-lt"/>
              </a:rPr>
              <a:t> in </a:t>
            </a:r>
            <a:r>
              <a:rPr lang="en-US" err="1">
                <a:ea typeface="+mn-lt"/>
                <a:cs typeface="+mn-lt"/>
              </a:rPr>
              <a:t>hachelijke</a:t>
            </a:r>
            <a:r>
              <a:rPr lang="en-US" dirty="0">
                <a:ea typeface="+mn-lt"/>
                <a:cs typeface="+mn-lt"/>
              </a:rPr>
              <a:t>  </a:t>
            </a:r>
            <a:r>
              <a:rPr lang="en-US" err="1">
                <a:ea typeface="+mn-lt"/>
                <a:cs typeface="+mn-lt"/>
              </a:rPr>
              <a:t>omstandigheden</a:t>
            </a:r>
            <a:r>
              <a:rPr lang="en-US" dirty="0">
                <a:ea typeface="+mn-lt"/>
                <a:cs typeface="+mn-lt"/>
              </a:rPr>
              <a:t>, wat </a:t>
            </a:r>
            <a:r>
              <a:rPr lang="en-US" err="1">
                <a:ea typeface="+mn-lt"/>
                <a:cs typeface="+mn-lt"/>
              </a:rPr>
              <a:t>leidt</a:t>
            </a:r>
            <a:r>
              <a:rPr lang="en-US" dirty="0">
                <a:ea typeface="+mn-lt"/>
                <a:cs typeface="+mn-lt"/>
              </a:rPr>
              <a:t> tot </a:t>
            </a:r>
            <a:r>
              <a:rPr lang="en-US" err="1">
                <a:ea typeface="+mn-lt"/>
                <a:cs typeface="+mn-lt"/>
              </a:rPr>
              <a:t>verschillende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gezondheidsproblemen</a:t>
            </a:r>
            <a:endParaRPr lang="en-US" err="1">
              <a:ea typeface="Calibri"/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België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heeft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aanvaardingsplicht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afgedankte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elektrische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elektronische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apparatuur</a:t>
            </a:r>
            <a:r>
              <a:rPr lang="en-US" dirty="0">
                <a:ea typeface="+mn-lt"/>
                <a:cs typeface="+mn-lt"/>
              </a:rPr>
              <a:t> (AEEA) </a:t>
            </a:r>
            <a:r>
              <a:rPr lang="en-US" err="1">
                <a:ea typeface="+mn-lt"/>
                <a:cs typeface="+mn-lt"/>
              </a:rPr>
              <a:t>ingevoerd</a:t>
            </a:r>
            <a:r>
              <a:rPr lang="en-US" dirty="0">
                <a:ea typeface="+mn-lt"/>
                <a:cs typeface="+mn-lt"/>
              </a:rPr>
              <a:t>. Bedrijven die </a:t>
            </a:r>
            <a:r>
              <a:rPr lang="en-US" err="1">
                <a:ea typeface="+mn-lt"/>
                <a:cs typeface="+mn-lt"/>
              </a:rPr>
              <a:t>deze</a:t>
            </a:r>
            <a:r>
              <a:rPr lang="en-US" dirty="0">
                <a:ea typeface="+mn-lt"/>
                <a:cs typeface="+mn-lt"/>
              </a:rPr>
              <a:t> op de </a:t>
            </a:r>
            <a:r>
              <a:rPr lang="en-US" err="1">
                <a:ea typeface="+mn-lt"/>
                <a:cs typeface="+mn-lt"/>
              </a:rPr>
              <a:t>markt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brengen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verplicht</a:t>
            </a:r>
            <a:r>
              <a:rPr lang="en-US" dirty="0">
                <a:ea typeface="+mn-lt"/>
                <a:cs typeface="+mn-lt"/>
              </a:rPr>
              <a:t> om ze </a:t>
            </a:r>
            <a:r>
              <a:rPr lang="en-US" err="1">
                <a:ea typeface="+mn-lt"/>
                <a:cs typeface="+mn-lt"/>
              </a:rPr>
              <a:t>terug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nemen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als</a:t>
            </a:r>
            <a:r>
              <a:rPr lang="en-US" dirty="0">
                <a:ea typeface="+mn-lt"/>
                <a:cs typeface="+mn-lt"/>
              </a:rPr>
              <a:t> ze </a:t>
            </a:r>
            <a:r>
              <a:rPr lang="en-US" err="1">
                <a:ea typeface="+mn-lt"/>
                <a:cs typeface="+mn-lt"/>
              </a:rPr>
              <a:t>niet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meer</a:t>
            </a:r>
            <a:r>
              <a:rPr lang="en-US" dirty="0">
                <a:ea typeface="+mn-lt"/>
                <a:cs typeface="+mn-lt"/>
              </a:rPr>
              <a:t> in </a:t>
            </a:r>
            <a:r>
              <a:rPr lang="en-US" err="1">
                <a:ea typeface="+mn-lt"/>
                <a:cs typeface="+mn-lt"/>
              </a:rPr>
              <a:t>gebruik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r>
              <a:rPr lang="en-US" dirty="0" err="1">
                <a:ea typeface="+mn-lt"/>
                <a:cs typeface="+mn-lt"/>
              </a:rPr>
              <a:t>Momenteel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wereldwijd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slechts</a:t>
            </a:r>
            <a:r>
              <a:rPr lang="en-US" dirty="0">
                <a:ea typeface="+mn-lt"/>
                <a:cs typeface="+mn-lt"/>
              </a:rPr>
              <a:t> 1 tot 2% van alle </a:t>
            </a:r>
            <a:r>
              <a:rPr lang="en-US" dirty="0" err="1">
                <a:ea typeface="+mn-lt"/>
                <a:cs typeface="+mn-lt"/>
              </a:rPr>
              <a:t>gsm’s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gerecycleerd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1B65C693-F1D3-6101-31EC-66AF784DF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9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523A-3020-C560-662F-3A650443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Elektronica</a:t>
            </a:r>
            <a:r>
              <a:rPr lang="en-US">
                <a:ea typeface="+mj-lt"/>
                <a:cs typeface="+mj-lt"/>
              </a:rPr>
              <a:t> is </a:t>
            </a:r>
            <a:r>
              <a:rPr lang="en-US" err="1">
                <a:ea typeface="+mj-lt"/>
                <a:cs typeface="+mj-lt"/>
              </a:rPr>
              <a:t>moeilijk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te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herstellen</a:t>
            </a:r>
            <a:r>
              <a:rPr lang="en-US">
                <a:ea typeface="+mj-lt"/>
                <a:cs typeface="+mj-lt"/>
              </a:rPr>
              <a:t>.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3BFC5-7A84-FCF6-2397-C5627C9EC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Wasmachines</a:t>
            </a:r>
            <a:r>
              <a:rPr lang="en-US" dirty="0">
                <a:ea typeface="Calibri"/>
                <a:cs typeface="Calibri"/>
              </a:rPr>
              <a:t>, smartphones camera's of </a:t>
            </a:r>
            <a:r>
              <a:rPr lang="en-US" dirty="0" err="1">
                <a:ea typeface="Calibri"/>
                <a:cs typeface="Calibri"/>
              </a:rPr>
              <a:t>andere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elektronica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wordt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tegenwoordig</a:t>
            </a:r>
            <a:r>
              <a:rPr lang="en-US" dirty="0">
                <a:ea typeface="Calibri"/>
                <a:cs typeface="Calibri"/>
              </a:rPr>
              <a:t> zo </a:t>
            </a:r>
            <a:r>
              <a:rPr lang="en-US" dirty="0" err="1">
                <a:ea typeface="Calibri"/>
                <a:cs typeface="Calibri"/>
              </a:rPr>
              <a:t>gemaakt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als</a:t>
            </a:r>
            <a:r>
              <a:rPr lang="en-US" dirty="0">
                <a:ea typeface="Calibri"/>
                <a:cs typeface="Calibri"/>
              </a:rPr>
              <a:t> er </a:t>
            </a:r>
            <a:r>
              <a:rPr lang="en-US" dirty="0" err="1">
                <a:ea typeface="Calibri"/>
                <a:cs typeface="Calibri"/>
              </a:rPr>
              <a:t>iets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kapot</a:t>
            </a:r>
            <a:r>
              <a:rPr lang="en-US" dirty="0">
                <a:ea typeface="Calibri"/>
                <a:cs typeface="Calibri"/>
              </a:rPr>
              <a:t> is, je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nieuw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toestel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moet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kopen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Herstellen</a:t>
            </a:r>
            <a:r>
              <a:rPr lang="en-US" dirty="0">
                <a:ea typeface="Calibri"/>
                <a:cs typeface="Calibri"/>
              </a:rPr>
              <a:t> is </a:t>
            </a:r>
            <a:r>
              <a:rPr lang="en-US" dirty="0" err="1">
                <a:ea typeface="Calibri"/>
                <a:cs typeface="Calibri"/>
              </a:rPr>
              <a:t>vaak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aan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orde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Je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koelkast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die het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begeeft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‘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toevallig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’ net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nadat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garantie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is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verstreken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? Dat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kan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vanaf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maart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2021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niet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meer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Vanaf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dan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moeten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fabrikanten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robuustere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makkelijker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herstelbare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producten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maken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 Dat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heeft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Europese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Commissie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beslist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Milieuverenigingen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over heel Europa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dringen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aan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op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vergelijkbare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maatregelen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voor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smartphones.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2"/>
              </a:rPr>
              <a:t>https://www.vbo-feb.be/nl/nieuws/eu-bereikt-akkoord-om-van-duurzame-producten-de-norm-te-maken/</a:t>
            </a:r>
            <a:endParaRPr lang="en-US" dirty="0">
              <a:ea typeface="Calibri"/>
              <a:cs typeface="Calibri"/>
            </a:endParaRPr>
          </a:p>
          <a:p>
            <a:pPr>
              <a:buFont typeface="Arial,Sans-Serif"/>
              <a:buChar char="•"/>
            </a:pPr>
            <a:r>
              <a:rPr lang="en-US">
                <a:ea typeface="Calibri"/>
                <a:cs typeface="Calibri"/>
              </a:rPr>
              <a:t>De hele smartphone-</a:t>
            </a:r>
            <a:r>
              <a:rPr lang="en-US" err="1">
                <a:ea typeface="Calibri"/>
                <a:cs typeface="Calibri"/>
              </a:rPr>
              <a:t>industrie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stoot</a:t>
            </a:r>
            <a:r>
              <a:rPr lang="en-US">
                <a:ea typeface="Calibri"/>
                <a:cs typeface="Calibri"/>
              </a:rPr>
              <a:t> 580 </a:t>
            </a:r>
            <a:r>
              <a:rPr lang="en-US" err="1">
                <a:ea typeface="Calibri"/>
                <a:cs typeface="Calibri"/>
              </a:rPr>
              <a:t>miljoen</a:t>
            </a:r>
            <a:r>
              <a:rPr lang="en-US">
                <a:ea typeface="Calibri"/>
                <a:cs typeface="Calibri"/>
              </a:rPr>
              <a:t> ton CO2 </a:t>
            </a:r>
            <a:r>
              <a:rPr lang="en-US" err="1">
                <a:ea typeface="Calibri"/>
                <a:cs typeface="Calibri"/>
              </a:rPr>
              <a:t>uit</a:t>
            </a:r>
            <a:r>
              <a:rPr lang="en-US">
                <a:ea typeface="Calibri"/>
                <a:cs typeface="Calibri"/>
              </a:rPr>
              <a:t> per jaar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B93C894-3840-C1BD-F793-4DAE7B543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3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D76D-9042-3078-D23A-63757C37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Batterijen</a:t>
            </a:r>
            <a:r>
              <a:rPr lang="en-US">
                <a:ea typeface="+mj-lt"/>
                <a:cs typeface="+mj-lt"/>
              </a:rPr>
              <a:t> van GSM’s </a:t>
            </a:r>
            <a:r>
              <a:rPr lang="en-US" err="1">
                <a:ea typeface="+mj-lt"/>
                <a:cs typeface="+mj-lt"/>
              </a:rPr>
              <a:t>gaan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snel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stuk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omdat</a:t>
            </a:r>
            <a:r>
              <a:rPr lang="en-US">
                <a:ea typeface="+mj-lt"/>
                <a:cs typeface="+mj-lt"/>
              </a:rPr>
              <a:t> we ze heel de </a:t>
            </a:r>
            <a:r>
              <a:rPr lang="en-US" err="1">
                <a:ea typeface="+mj-lt"/>
                <a:cs typeface="+mj-lt"/>
              </a:rPr>
              <a:t>nacht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opladen</a:t>
            </a:r>
            <a:r>
              <a:rPr lang="en-US">
                <a:ea typeface="+mj-lt"/>
                <a:cs typeface="+mj-lt"/>
              </a:rPr>
              <a:t>.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7014-697F-B9CA-480B-CC76C9C4B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Calibri"/>
                <a:cs typeface="Calibri"/>
              </a:rPr>
              <a:t>De </a:t>
            </a:r>
            <a:r>
              <a:rPr lang="en-US" dirty="0" err="1">
                <a:ea typeface="Calibri"/>
                <a:cs typeface="Calibri"/>
              </a:rPr>
              <a:t>productie</a:t>
            </a:r>
            <a:r>
              <a:rPr lang="en-US" dirty="0">
                <a:ea typeface="Calibri"/>
                <a:cs typeface="Calibri"/>
              </a:rPr>
              <a:t> van 1 smartphone </a:t>
            </a:r>
            <a:r>
              <a:rPr lang="en-US" dirty="0" err="1">
                <a:ea typeface="Calibri"/>
                <a:cs typeface="Calibri"/>
              </a:rPr>
              <a:t>stoot</a:t>
            </a:r>
            <a:r>
              <a:rPr lang="en-US" dirty="0">
                <a:ea typeface="Calibri"/>
                <a:cs typeface="Calibri"/>
              </a:rPr>
              <a:t> 21 kg CO2 </a:t>
            </a:r>
            <a:r>
              <a:rPr lang="en-US" dirty="0" err="1">
                <a:ea typeface="Calibri"/>
                <a:cs typeface="Calibri"/>
              </a:rPr>
              <a:t>uit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De hele smartphone-</a:t>
            </a:r>
            <a:r>
              <a:rPr lang="en-US" dirty="0" err="1">
                <a:ea typeface="Calibri"/>
                <a:cs typeface="Calibri"/>
              </a:rPr>
              <a:t>industrie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stoot</a:t>
            </a:r>
            <a:r>
              <a:rPr lang="en-US" dirty="0">
                <a:ea typeface="Calibri"/>
                <a:cs typeface="Calibri"/>
              </a:rPr>
              <a:t> 580 </a:t>
            </a:r>
            <a:r>
              <a:rPr lang="en-US" dirty="0" err="1">
                <a:ea typeface="Calibri"/>
                <a:cs typeface="Calibri"/>
              </a:rPr>
              <a:t>miljoen</a:t>
            </a:r>
            <a:r>
              <a:rPr lang="en-US" dirty="0">
                <a:ea typeface="Calibri"/>
                <a:cs typeface="Calibri"/>
              </a:rPr>
              <a:t> ton CO2 </a:t>
            </a:r>
            <a:r>
              <a:rPr lang="en-US" dirty="0" err="1">
                <a:ea typeface="Calibri"/>
                <a:cs typeface="Calibri"/>
              </a:rPr>
              <a:t>uit</a:t>
            </a:r>
            <a:r>
              <a:rPr lang="en-US" dirty="0">
                <a:ea typeface="Calibri"/>
                <a:cs typeface="Calibri"/>
              </a:rPr>
              <a:t> per </a:t>
            </a:r>
            <a:r>
              <a:rPr lang="en-US" dirty="0" err="1">
                <a:ea typeface="Calibri"/>
                <a:cs typeface="Calibri"/>
              </a:rPr>
              <a:t>jaar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De </a:t>
            </a:r>
            <a:r>
              <a:rPr lang="en-US" dirty="0" err="1">
                <a:ea typeface="+mn-lt"/>
                <a:cs typeface="+mn-lt"/>
              </a:rPr>
              <a:t>huidige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lithiumionbatterijen</a:t>
            </a:r>
            <a:r>
              <a:rPr lang="en-US" dirty="0">
                <a:ea typeface="+mn-lt"/>
                <a:cs typeface="+mn-lt"/>
              </a:rPr>
              <a:t> in smartphones </a:t>
            </a:r>
            <a:r>
              <a:rPr lang="en-US" dirty="0" err="1">
                <a:ea typeface="+mn-lt"/>
                <a:cs typeface="+mn-lt"/>
              </a:rPr>
              <a:t>verouderen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tegenwoordig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zelfs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sneller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als</a:t>
            </a:r>
            <a:r>
              <a:rPr lang="en-US" dirty="0">
                <a:ea typeface="+mn-lt"/>
                <a:cs typeface="+mn-lt"/>
              </a:rPr>
              <a:t> ze </a:t>
            </a:r>
            <a:r>
              <a:rPr lang="en-US" dirty="0" err="1">
                <a:ea typeface="+mn-lt"/>
                <a:cs typeface="+mn-lt"/>
              </a:rPr>
              <a:t>leeg</a:t>
            </a:r>
            <a:r>
              <a:rPr lang="en-US" dirty="0">
                <a:ea typeface="+mn-lt"/>
                <a:cs typeface="+mn-lt"/>
              </a:rPr>
              <a:t> of </a:t>
            </a:r>
            <a:r>
              <a:rPr lang="en-US" dirty="0" err="1">
                <a:ea typeface="+mn-lt"/>
                <a:cs typeface="+mn-lt"/>
              </a:rPr>
              <a:t>volledig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opgeladen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Vandaar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dat</a:t>
            </a:r>
            <a:r>
              <a:rPr lang="en-US" dirty="0">
                <a:ea typeface="+mn-lt"/>
                <a:cs typeface="+mn-lt"/>
              </a:rPr>
              <a:t> je ze het best </a:t>
            </a:r>
            <a:r>
              <a:rPr lang="en-US" dirty="0" err="1">
                <a:ea typeface="+mn-lt"/>
                <a:cs typeface="+mn-lt"/>
              </a:rPr>
              <a:t>oplaadt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als</a:t>
            </a:r>
            <a:r>
              <a:rPr lang="en-US" dirty="0">
                <a:ea typeface="+mn-lt"/>
                <a:cs typeface="+mn-lt"/>
              </a:rPr>
              <a:t> ze </a:t>
            </a:r>
            <a:r>
              <a:rPr lang="en-US" dirty="0" err="1">
                <a:ea typeface="+mn-lt"/>
                <a:cs typeface="+mn-lt"/>
              </a:rPr>
              <a:t>nog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ongeveer</a:t>
            </a:r>
            <a:r>
              <a:rPr lang="en-US" dirty="0">
                <a:ea typeface="+mn-lt"/>
                <a:cs typeface="+mn-lt"/>
              </a:rPr>
              <a:t> 20 </a:t>
            </a:r>
            <a:r>
              <a:rPr lang="en-US" dirty="0" err="1">
                <a:ea typeface="+mn-lt"/>
                <a:cs typeface="+mn-lt"/>
              </a:rPr>
              <a:t>procent</a:t>
            </a:r>
            <a:r>
              <a:rPr lang="en-US" dirty="0">
                <a:ea typeface="+mn-lt"/>
                <a:cs typeface="+mn-lt"/>
              </a:rPr>
              <a:t> vol </a:t>
            </a:r>
            <a:r>
              <a:rPr lang="en-US" dirty="0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, tot ze </a:t>
            </a:r>
            <a:r>
              <a:rPr lang="en-US" dirty="0" err="1">
                <a:ea typeface="+mn-lt"/>
                <a:cs typeface="+mn-lt"/>
              </a:rPr>
              <a:t>opnieuw</a:t>
            </a:r>
            <a:r>
              <a:rPr lang="en-US" dirty="0">
                <a:ea typeface="+mn-lt"/>
                <a:cs typeface="+mn-lt"/>
              </a:rPr>
              <a:t> op 80 </a:t>
            </a:r>
            <a:r>
              <a:rPr lang="en-US" dirty="0" err="1">
                <a:ea typeface="+mn-lt"/>
                <a:cs typeface="+mn-lt"/>
              </a:rPr>
              <a:t>procent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staan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>
                <a:ea typeface="+mn-lt"/>
                <a:cs typeface="+mn-lt"/>
              </a:rPr>
              <a:t>Er 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jaarlijks</a:t>
            </a:r>
            <a:r>
              <a:rPr lang="en-US" dirty="0">
                <a:ea typeface="+mn-lt"/>
                <a:cs typeface="+mn-lt"/>
              </a:rPr>
              <a:t> 22 </a:t>
            </a:r>
            <a:r>
              <a:rPr lang="en-US" dirty="0" err="1">
                <a:ea typeface="+mn-lt"/>
                <a:cs typeface="+mn-lt"/>
              </a:rPr>
              <a:t>miljoen</a:t>
            </a:r>
            <a:r>
              <a:rPr lang="en-US" dirty="0">
                <a:ea typeface="+mn-lt"/>
                <a:cs typeface="+mn-lt"/>
              </a:rPr>
              <a:t> dollar </a:t>
            </a:r>
            <a:r>
              <a:rPr lang="en-US" dirty="0" err="1">
                <a:ea typeface="+mn-lt"/>
                <a:cs typeface="+mn-lt"/>
              </a:rPr>
              <a:t>uitgegeven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elektriciteitskosten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doordat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mobiele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telefoons</a:t>
            </a:r>
            <a:r>
              <a:rPr lang="en-US" dirty="0">
                <a:ea typeface="+mn-lt"/>
                <a:cs typeface="+mn-lt"/>
              </a:rPr>
              <a:t> die </a:t>
            </a:r>
            <a:r>
              <a:rPr lang="en-US" dirty="0" err="1">
                <a:ea typeface="+mn-lt"/>
                <a:cs typeface="+mn-lt"/>
              </a:rPr>
              <a:t>langer</a:t>
            </a:r>
            <a:r>
              <a:rPr lang="en-US" dirty="0">
                <a:ea typeface="+mn-lt"/>
                <a:cs typeface="+mn-lt"/>
              </a:rPr>
              <a:t> dan </a:t>
            </a:r>
            <a:r>
              <a:rPr lang="en-US" dirty="0" err="1">
                <a:ea typeface="+mn-lt"/>
                <a:cs typeface="+mn-lt"/>
              </a:rPr>
              <a:t>nodig</a:t>
            </a:r>
            <a:r>
              <a:rPr lang="en-US" dirty="0">
                <a:ea typeface="+mn-lt"/>
                <a:cs typeface="+mn-lt"/>
              </a:rPr>
              <a:t> in het </a:t>
            </a:r>
            <a:r>
              <a:rPr lang="en-US" dirty="0" err="1">
                <a:ea typeface="+mn-lt"/>
                <a:cs typeface="+mn-lt"/>
              </a:rPr>
              <a:t>stopcontact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zitten</a:t>
            </a:r>
            <a:r>
              <a:rPr lang="en-US" dirty="0">
                <a:ea typeface="+mn-lt"/>
                <a:cs typeface="+mn-lt"/>
              </a:rPr>
              <a:t> om </a:t>
            </a:r>
            <a:r>
              <a:rPr lang="en-US" dirty="0" err="1">
                <a:ea typeface="+mn-lt"/>
                <a:cs typeface="+mn-lt"/>
              </a:rPr>
              <a:t>volledig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opgeladen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blijven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r>
              <a:rPr lang="en-US" dirty="0">
                <a:ea typeface="+mn-lt"/>
                <a:cs typeface="+mn-lt"/>
              </a:rPr>
              <a:t>Er 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gemiddeld</a:t>
            </a:r>
            <a:r>
              <a:rPr lang="en-US" dirty="0">
                <a:ea typeface="+mn-lt"/>
                <a:cs typeface="+mn-lt"/>
              </a:rPr>
              <a:t> 0,2 watt </a:t>
            </a:r>
            <a:r>
              <a:rPr lang="en-US" dirty="0" err="1">
                <a:ea typeface="+mn-lt"/>
                <a:cs typeface="+mn-lt"/>
              </a:rPr>
              <a:t>stroom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verbruikt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oplader</a:t>
            </a:r>
            <a:r>
              <a:rPr lang="en-US" dirty="0">
                <a:ea typeface="+mn-lt"/>
                <a:cs typeface="+mn-lt"/>
              </a:rPr>
              <a:t> in het </a:t>
            </a:r>
            <a:r>
              <a:rPr lang="en-US" dirty="0" err="1">
                <a:ea typeface="+mn-lt"/>
                <a:cs typeface="+mn-lt"/>
              </a:rPr>
              <a:t>stopcontact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blijft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zitten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zonder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dat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telefoon</a:t>
            </a:r>
            <a:r>
              <a:rPr lang="en-US" dirty="0">
                <a:ea typeface="+mn-lt"/>
                <a:cs typeface="+mn-lt"/>
              </a:rPr>
              <a:t> is </a:t>
            </a:r>
            <a:r>
              <a:rPr lang="en-US" dirty="0" err="1">
                <a:ea typeface="+mn-lt"/>
                <a:cs typeface="+mn-lt"/>
              </a:rPr>
              <a:t>aangesloten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45B4899-FFFE-17ED-0DE6-95004C379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C14B-2125-AB8F-0266-0E784DD7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Shoppen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65CF-890B-4E97-A65E-FC8060F6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jeansindustrie</a:t>
            </a:r>
            <a:r>
              <a:rPr lang="en-US" dirty="0"/>
              <a:t> is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vervuilend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 err="1"/>
              <a:t>Tweedehandswinkels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overzichtelijk</a:t>
            </a:r>
            <a:r>
              <a:rPr lang="en-US" dirty="0"/>
              <a:t>/</a:t>
            </a:r>
            <a:r>
              <a:rPr lang="en-US" dirty="0" err="1"/>
              <a:t>aantrekkelijk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 err="1"/>
              <a:t>Schoenzoolen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sneller</a:t>
            </a:r>
            <a:r>
              <a:rPr lang="en-US" dirty="0"/>
              <a:t> </a:t>
            </a:r>
            <a:r>
              <a:rPr lang="en-US" dirty="0" err="1"/>
              <a:t>versleten</a:t>
            </a:r>
            <a:r>
              <a:rPr lang="en-US" dirty="0"/>
              <a:t> dan de </a:t>
            </a:r>
            <a:r>
              <a:rPr lang="en-US" dirty="0" err="1"/>
              <a:t>bekleding</a:t>
            </a:r>
            <a:r>
              <a:rPr lang="en-US" dirty="0"/>
              <a:t> van de </a:t>
            </a:r>
            <a:r>
              <a:rPr lang="en-US" dirty="0" err="1"/>
              <a:t>schoen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US"/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ADB18323-671B-B8AA-68E0-D5B93F43B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5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30D1-34FD-3C24-ABFE-317AEBBE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De </a:t>
            </a:r>
            <a:r>
              <a:rPr lang="en-US" err="1">
                <a:ea typeface="+mj-lt"/>
                <a:cs typeface="+mj-lt"/>
              </a:rPr>
              <a:t>jeansindustrie</a:t>
            </a:r>
            <a:r>
              <a:rPr lang="en-US">
                <a:ea typeface="+mj-lt"/>
                <a:cs typeface="+mj-lt"/>
              </a:rPr>
              <a:t> is </a:t>
            </a:r>
            <a:r>
              <a:rPr lang="en-US" err="1">
                <a:ea typeface="+mj-lt"/>
                <a:cs typeface="+mj-lt"/>
              </a:rPr>
              <a:t>zeer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vervuilend</a:t>
            </a:r>
            <a:r>
              <a:rPr lang="en-US">
                <a:ea typeface="+mj-lt"/>
                <a:cs typeface="+mj-lt"/>
              </a:rPr>
              <a:t>.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1322-CA96-8950-6ABE-8083AE7B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Elke </a:t>
            </a:r>
            <a:r>
              <a:rPr lang="en-US" err="1">
                <a:ea typeface="+mn-lt"/>
                <a:cs typeface="+mn-lt"/>
              </a:rPr>
              <a:t>dag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belandt</a:t>
            </a:r>
            <a:r>
              <a:rPr lang="en-US">
                <a:ea typeface="+mn-lt"/>
                <a:cs typeface="+mn-lt"/>
              </a:rPr>
              <a:t> er </a:t>
            </a:r>
            <a:r>
              <a:rPr lang="en-US" err="1">
                <a:ea typeface="+mn-lt"/>
                <a:cs typeface="+mn-lt"/>
              </a:rPr>
              <a:t>wereldwijd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meer</a:t>
            </a:r>
            <a:r>
              <a:rPr lang="en-US">
                <a:ea typeface="+mn-lt"/>
                <a:cs typeface="+mn-lt"/>
              </a:rPr>
              <a:t> dan 92 </a:t>
            </a:r>
            <a:r>
              <a:rPr lang="en-US" err="1">
                <a:ea typeface="+mn-lt"/>
                <a:cs typeface="+mn-lt"/>
              </a:rPr>
              <a:t>miljoen</a:t>
            </a:r>
            <a:r>
              <a:rPr lang="en-US">
                <a:ea typeface="+mn-lt"/>
                <a:cs typeface="+mn-lt"/>
              </a:rPr>
              <a:t> ton </a:t>
            </a:r>
            <a:r>
              <a:rPr lang="en-US" err="1">
                <a:ea typeface="+mn-lt"/>
                <a:cs typeface="+mn-lt"/>
              </a:rPr>
              <a:t>textielafval</a:t>
            </a:r>
            <a:r>
              <a:rPr lang="en-US">
                <a:ea typeface="+mn-lt"/>
                <a:cs typeface="+mn-lt"/>
              </a:rPr>
              <a:t> op </a:t>
            </a:r>
            <a:r>
              <a:rPr lang="en-US" err="1">
                <a:ea typeface="+mn-lt"/>
                <a:cs typeface="+mn-lt"/>
              </a:rPr>
              <a:t>stortplaatsen</a:t>
            </a:r>
            <a:r>
              <a:rPr lang="en-US">
                <a:ea typeface="+mn-lt"/>
                <a:cs typeface="+mn-lt"/>
              </a:rPr>
              <a:t>. Dit </a:t>
            </a:r>
            <a:r>
              <a:rPr lang="en-US" err="1">
                <a:ea typeface="+mn-lt"/>
                <a:cs typeface="+mn-lt"/>
              </a:rPr>
              <a:t>staat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gelijk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ongeveer</a:t>
            </a:r>
            <a:r>
              <a:rPr lang="en-US">
                <a:ea typeface="+mn-lt"/>
                <a:cs typeface="+mn-lt"/>
              </a:rPr>
              <a:t> 4 </a:t>
            </a:r>
            <a:r>
              <a:rPr lang="en-US" err="1">
                <a:ea typeface="+mn-lt"/>
                <a:cs typeface="+mn-lt"/>
              </a:rPr>
              <a:t>miljoen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vrachtwagens</a:t>
            </a:r>
            <a:r>
              <a:rPr lang="en-US">
                <a:ea typeface="+mn-lt"/>
                <a:cs typeface="+mn-lt"/>
              </a:rPr>
              <a:t> vol </a:t>
            </a:r>
            <a:r>
              <a:rPr lang="en-US" err="1">
                <a:ea typeface="+mn-lt"/>
                <a:cs typeface="+mn-lt"/>
              </a:rPr>
              <a:t>kleding</a:t>
            </a:r>
            <a:r>
              <a:rPr lang="en-US">
                <a:ea typeface="+mn-lt"/>
                <a:cs typeface="+mn-lt"/>
              </a:rPr>
              <a:t> die </a:t>
            </a:r>
            <a:r>
              <a:rPr lang="en-US" err="1">
                <a:ea typeface="+mn-lt"/>
                <a:cs typeface="+mn-lt"/>
              </a:rPr>
              <a:t>simpelweg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worden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weggegooid</a:t>
            </a:r>
            <a:r>
              <a:rPr lang="en-US">
                <a:ea typeface="+mn-lt"/>
                <a:cs typeface="+mn-lt"/>
              </a:rPr>
              <a:t>. </a:t>
            </a:r>
          </a:p>
          <a:p>
            <a:r>
              <a:rPr lang="en-US">
                <a:ea typeface="+mn-lt"/>
                <a:cs typeface="+mn-lt"/>
              </a:rPr>
              <a:t>De mode-</a:t>
            </a:r>
            <a:r>
              <a:rPr lang="en-US" err="1">
                <a:ea typeface="+mn-lt"/>
                <a:cs typeface="+mn-lt"/>
              </a:rPr>
              <a:t>industrie</a:t>
            </a:r>
            <a:r>
              <a:rPr lang="en-US">
                <a:ea typeface="+mn-lt"/>
                <a:cs typeface="+mn-lt"/>
              </a:rPr>
              <a:t> is </a:t>
            </a:r>
            <a:r>
              <a:rPr lang="en-US" err="1">
                <a:ea typeface="+mn-lt"/>
                <a:cs typeface="+mn-lt"/>
              </a:rPr>
              <a:t>verantwoordelijk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 maar </a:t>
            </a:r>
            <a:r>
              <a:rPr lang="en-US" err="1">
                <a:ea typeface="+mn-lt"/>
                <a:cs typeface="+mn-lt"/>
              </a:rPr>
              <a:t>liefst</a:t>
            </a:r>
            <a:r>
              <a:rPr lang="en-US">
                <a:ea typeface="+mn-lt"/>
                <a:cs typeface="+mn-lt"/>
              </a:rPr>
              <a:t> 10% van de </a:t>
            </a:r>
            <a:r>
              <a:rPr lang="en-US" err="1">
                <a:ea typeface="+mn-lt"/>
                <a:cs typeface="+mn-lt"/>
              </a:rPr>
              <a:t>jaarlijkse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wereldwijde</a:t>
            </a:r>
            <a:r>
              <a:rPr lang="en-US">
                <a:ea typeface="+mn-lt"/>
                <a:cs typeface="+mn-lt"/>
              </a:rPr>
              <a:t> CO2-uitstoot,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jeanssector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speelt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hierin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aanzienlijke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rol</a:t>
            </a:r>
            <a:r>
              <a:rPr lang="en-US">
                <a:ea typeface="+mn-lt"/>
                <a:cs typeface="+mn-lt"/>
              </a:rPr>
              <a:t>. Voor de </a:t>
            </a:r>
            <a:r>
              <a:rPr lang="en-US" err="1">
                <a:ea typeface="+mn-lt"/>
                <a:cs typeface="+mn-lt"/>
              </a:rPr>
              <a:t>productie</a:t>
            </a:r>
            <a:r>
              <a:rPr lang="en-US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één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jeansbroek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wordt</a:t>
            </a:r>
            <a:r>
              <a:rPr lang="en-US">
                <a:ea typeface="+mn-lt"/>
                <a:cs typeface="+mn-lt"/>
              </a:rPr>
              <a:t> er </a:t>
            </a:r>
            <a:r>
              <a:rPr lang="en-US" err="1">
                <a:ea typeface="+mn-lt"/>
                <a:cs typeface="+mn-lt"/>
              </a:rPr>
              <a:t>gemiddeld</a:t>
            </a:r>
            <a:r>
              <a:rPr lang="en-US">
                <a:ea typeface="+mn-lt"/>
                <a:cs typeface="+mn-lt"/>
              </a:rPr>
              <a:t> 33,4 kg CO2 </a:t>
            </a:r>
            <a:r>
              <a:rPr lang="en-US" err="1">
                <a:ea typeface="+mn-lt"/>
                <a:cs typeface="+mn-lt"/>
              </a:rPr>
              <a:t>uitgestoten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7.500 L water </a:t>
            </a:r>
            <a:r>
              <a:rPr lang="en-US" err="1">
                <a:ea typeface="+mn-lt"/>
                <a:cs typeface="+mn-lt"/>
              </a:rPr>
              <a:t>gebruikt</a:t>
            </a:r>
            <a:r>
              <a:rPr lang="en-US">
                <a:ea typeface="+mn-lt"/>
                <a:cs typeface="+mn-lt"/>
              </a:rPr>
              <a:t>. </a:t>
            </a:r>
          </a:p>
          <a:p>
            <a:r>
              <a:rPr lang="en-US">
                <a:ea typeface="+mn-lt"/>
                <a:cs typeface="+mn-lt"/>
              </a:rPr>
              <a:t>Jaarlijks </a:t>
            </a:r>
            <a:r>
              <a:rPr lang="en-US" err="1">
                <a:ea typeface="+mn-lt"/>
                <a:cs typeface="+mn-lt"/>
              </a:rPr>
              <a:t>komt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zo’n</a:t>
            </a:r>
            <a:r>
              <a:rPr lang="en-US">
                <a:ea typeface="+mn-lt"/>
                <a:cs typeface="+mn-lt"/>
              </a:rPr>
              <a:t> 200.000 ton </a:t>
            </a:r>
            <a:r>
              <a:rPr lang="en-US" err="1">
                <a:ea typeface="+mn-lt"/>
                <a:cs typeface="+mn-lt"/>
              </a:rPr>
              <a:t>chemische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kleurstoffen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terecht</a:t>
            </a:r>
            <a:r>
              <a:rPr lang="en-US">
                <a:ea typeface="+mn-lt"/>
                <a:cs typeface="+mn-lt"/>
              </a:rPr>
              <a:t> in </a:t>
            </a:r>
            <a:r>
              <a:rPr lang="en-US" err="1">
                <a:ea typeface="+mn-lt"/>
                <a:cs typeface="+mn-lt"/>
              </a:rPr>
              <a:t>waterlichamen</a:t>
            </a:r>
            <a:r>
              <a:rPr lang="en-US">
                <a:ea typeface="+mn-lt"/>
                <a:cs typeface="+mn-lt"/>
              </a:rPr>
              <a:t>, wat </a:t>
            </a:r>
            <a:r>
              <a:rPr lang="en-US" err="1">
                <a:ea typeface="+mn-lt"/>
                <a:cs typeface="+mn-lt"/>
              </a:rPr>
              <a:t>grote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milieuschade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veroorzaakt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6F00F45-EF11-1805-3AB3-72C1336B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1812-8896-36CD-AC20-46A90F8A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Tweedehandswinkels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zijn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niet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altijd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overzichtelijk</a:t>
            </a:r>
            <a:r>
              <a:rPr lang="en-US">
                <a:ea typeface="+mj-lt"/>
                <a:cs typeface="+mj-lt"/>
              </a:rPr>
              <a:t>/</a:t>
            </a:r>
            <a:r>
              <a:rPr lang="en-US" err="1">
                <a:ea typeface="+mj-lt"/>
                <a:cs typeface="+mj-lt"/>
              </a:rPr>
              <a:t>aantrekkelijk</a:t>
            </a:r>
            <a:r>
              <a:rPr lang="en-US">
                <a:ea typeface="+mj-lt"/>
                <a:cs typeface="+mj-lt"/>
              </a:rPr>
              <a:t>.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9CBAE-26B5-B3B0-4CD0-44852DA9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ea typeface="+mn-lt"/>
                <a:cs typeface="+mn-lt"/>
              </a:rPr>
              <a:t>De </a:t>
            </a:r>
            <a:r>
              <a:rPr lang="en-US" sz="2400" err="1">
                <a:ea typeface="+mn-lt"/>
                <a:cs typeface="+mn-lt"/>
              </a:rPr>
              <a:t>kledingindustrie</a:t>
            </a:r>
            <a:r>
              <a:rPr lang="en-US" sz="2400">
                <a:ea typeface="+mn-lt"/>
                <a:cs typeface="+mn-lt"/>
              </a:rPr>
              <a:t> is </a:t>
            </a:r>
            <a:r>
              <a:rPr lang="en-US" sz="2400" err="1">
                <a:ea typeface="+mn-lt"/>
                <a:cs typeface="+mn-lt"/>
              </a:rPr>
              <a:t>een</a:t>
            </a:r>
            <a:r>
              <a:rPr lang="en-US" sz="2400">
                <a:ea typeface="+mn-lt"/>
                <a:cs typeface="+mn-lt"/>
              </a:rPr>
              <a:t> van de </a:t>
            </a:r>
            <a:r>
              <a:rPr lang="en-US" sz="2400" err="1">
                <a:ea typeface="+mn-lt"/>
                <a:cs typeface="+mn-lt"/>
              </a:rPr>
              <a:t>meest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vervuilende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industrieën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ter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wereld</a:t>
            </a:r>
            <a:r>
              <a:rPr lang="en-US" sz="2400">
                <a:ea typeface="+mn-lt"/>
                <a:cs typeface="+mn-lt"/>
              </a:rPr>
              <a:t>. In 2020 </a:t>
            </a:r>
            <a:r>
              <a:rPr lang="en-US" sz="2400" err="1">
                <a:ea typeface="+mn-lt"/>
                <a:cs typeface="+mn-lt"/>
              </a:rPr>
              <a:t>zorgde</a:t>
            </a:r>
            <a:r>
              <a:rPr lang="en-US" sz="2400">
                <a:ea typeface="+mn-lt"/>
                <a:cs typeface="+mn-lt"/>
              </a:rPr>
              <a:t> de </a:t>
            </a:r>
            <a:r>
              <a:rPr lang="en-US" sz="2400" err="1">
                <a:ea typeface="+mn-lt"/>
                <a:cs typeface="+mn-lt"/>
              </a:rPr>
              <a:t>productie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en</a:t>
            </a:r>
            <a:r>
              <a:rPr lang="en-US" sz="2400">
                <a:ea typeface="+mn-lt"/>
                <a:cs typeface="+mn-lt"/>
              </a:rPr>
              <a:t> het transport van </a:t>
            </a:r>
            <a:r>
              <a:rPr lang="en-US" sz="2400" err="1">
                <a:ea typeface="+mn-lt"/>
                <a:cs typeface="+mn-lt"/>
              </a:rPr>
              <a:t>kleding</a:t>
            </a:r>
            <a:r>
              <a:rPr lang="en-US" sz="2400">
                <a:ea typeface="+mn-lt"/>
                <a:cs typeface="+mn-lt"/>
              </a:rPr>
              <a:t> van </a:t>
            </a:r>
            <a:r>
              <a:rPr lang="en-US" sz="2400" err="1">
                <a:ea typeface="+mn-lt"/>
                <a:cs typeface="+mn-lt"/>
              </a:rPr>
              <a:t>één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persoon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dat</a:t>
            </a:r>
            <a:r>
              <a:rPr lang="en-US" sz="2400">
                <a:ea typeface="+mn-lt"/>
                <a:cs typeface="+mn-lt"/>
              </a:rPr>
              <a:t> er 320 kg </a:t>
            </a:r>
            <a:r>
              <a:rPr lang="en-US" sz="2400" err="1">
                <a:ea typeface="+mn-lt"/>
                <a:cs typeface="+mn-lt"/>
              </a:rPr>
              <a:t>aan</a:t>
            </a:r>
            <a:r>
              <a:rPr lang="en-US" sz="2400">
                <a:ea typeface="+mn-lt"/>
                <a:cs typeface="+mn-lt"/>
              </a:rPr>
              <a:t> CO2 </a:t>
            </a:r>
            <a:r>
              <a:rPr lang="en-US" sz="2400" err="1">
                <a:ea typeface="+mn-lt"/>
                <a:cs typeface="+mn-lt"/>
              </a:rPr>
              <a:t>uitgestoten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werd</a:t>
            </a:r>
            <a:r>
              <a:rPr lang="en-US" sz="2400">
                <a:ea typeface="+mn-lt"/>
                <a:cs typeface="+mn-lt"/>
              </a:rPr>
              <a:t>. Dit </a:t>
            </a:r>
            <a:r>
              <a:rPr lang="en-US" sz="2400" err="1">
                <a:ea typeface="+mn-lt"/>
                <a:cs typeface="+mn-lt"/>
              </a:rPr>
              <a:t>komt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overeen</a:t>
            </a:r>
            <a:r>
              <a:rPr lang="en-US" sz="2400">
                <a:ea typeface="+mn-lt"/>
                <a:cs typeface="+mn-lt"/>
              </a:rPr>
              <a:t> met </a:t>
            </a:r>
            <a:r>
              <a:rPr lang="en-US" sz="2400" err="1">
                <a:ea typeface="+mn-lt"/>
                <a:cs typeface="+mn-lt"/>
              </a:rPr>
              <a:t>een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autorit</a:t>
            </a:r>
            <a:r>
              <a:rPr lang="en-US" sz="2400">
                <a:ea typeface="+mn-lt"/>
                <a:cs typeface="+mn-lt"/>
              </a:rPr>
              <a:t> van 2285 kilometer.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err="1">
                <a:ea typeface="Calibri"/>
                <a:cs typeface="Calibri"/>
              </a:rPr>
              <a:t>Gemiddeld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koopt</a:t>
            </a:r>
            <a:r>
              <a:rPr lang="en-US" sz="2400">
                <a:ea typeface="Calibri"/>
                <a:cs typeface="Calibri"/>
              </a:rPr>
              <a:t> men 20 </a:t>
            </a:r>
            <a:r>
              <a:rPr lang="en-US" sz="2400" err="1">
                <a:ea typeface="Calibri"/>
                <a:cs typeface="Calibri"/>
              </a:rPr>
              <a:t>nieuwe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kledingstukken</a:t>
            </a:r>
            <a:r>
              <a:rPr lang="en-US" sz="2400">
                <a:ea typeface="Calibri"/>
                <a:cs typeface="Calibri"/>
              </a:rPr>
              <a:t> per </a:t>
            </a:r>
            <a:r>
              <a:rPr lang="en-US" sz="2400" err="1">
                <a:ea typeface="Calibri"/>
                <a:cs typeface="Calibri"/>
              </a:rPr>
              <a:t>jaar</a:t>
            </a:r>
            <a:r>
              <a:rPr lang="en-US" sz="2400">
                <a:ea typeface="Calibri"/>
                <a:cs typeface="Calibri"/>
              </a:rPr>
              <a:t>. Dat </a:t>
            </a:r>
            <a:r>
              <a:rPr lang="en-US" sz="2400" err="1">
                <a:ea typeface="Calibri"/>
                <a:cs typeface="Calibri"/>
              </a:rPr>
              <a:t>betekent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dat</a:t>
            </a:r>
            <a:r>
              <a:rPr lang="en-US" sz="2400">
                <a:ea typeface="Calibri"/>
                <a:cs typeface="Calibri"/>
              </a:rPr>
              <a:t> je met het </a:t>
            </a:r>
            <a:r>
              <a:rPr lang="en-US" sz="2400" err="1">
                <a:ea typeface="Calibri"/>
                <a:cs typeface="Calibri"/>
              </a:rPr>
              <a:t>kopen</a:t>
            </a:r>
            <a:r>
              <a:rPr lang="en-US" sz="2400">
                <a:ea typeface="Calibri"/>
                <a:cs typeface="Calibri"/>
              </a:rPr>
              <a:t> van </a:t>
            </a:r>
            <a:r>
              <a:rPr lang="en-US" sz="2400" err="1">
                <a:ea typeface="Calibri"/>
                <a:cs typeface="Calibri"/>
              </a:rPr>
              <a:t>één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nieuw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kledingstuk</a:t>
            </a:r>
            <a:r>
              <a:rPr lang="en-US" sz="2400">
                <a:ea typeface="Calibri"/>
                <a:cs typeface="Calibri"/>
              </a:rPr>
              <a:t> 16 kg CO2 </a:t>
            </a:r>
            <a:r>
              <a:rPr lang="en-US" sz="2400" err="1">
                <a:ea typeface="Calibri"/>
                <a:cs typeface="Calibri"/>
              </a:rPr>
              <a:t>uitstoot</a:t>
            </a:r>
            <a:r>
              <a:rPr lang="en-US" sz="2400">
                <a:ea typeface="Calibri"/>
                <a:cs typeface="Calibri"/>
              </a:rPr>
              <a:t>!</a:t>
            </a:r>
          </a:p>
          <a:p>
            <a:r>
              <a:rPr lang="en-US" sz="2400">
                <a:ea typeface="Calibri"/>
                <a:cs typeface="Calibri"/>
              </a:rPr>
              <a:t>De </a:t>
            </a:r>
            <a:r>
              <a:rPr lang="en-US" sz="2400" err="1">
                <a:ea typeface="Calibri"/>
                <a:cs typeface="Calibri"/>
              </a:rPr>
              <a:t>tweedehands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industrie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zorgt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jaarlijks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voor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een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reductie</a:t>
            </a:r>
            <a:r>
              <a:rPr lang="en-US" sz="2400">
                <a:ea typeface="Calibri"/>
                <a:cs typeface="Calibri"/>
              </a:rPr>
              <a:t> van 10,072 ton CO2. Want </a:t>
            </a:r>
            <a:r>
              <a:rPr lang="en-US" sz="2400" err="1">
                <a:ea typeface="Calibri"/>
                <a:cs typeface="Calibri"/>
              </a:rPr>
              <a:t>wanneer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iemand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een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nieuwe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aankoop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vervangt</a:t>
            </a:r>
            <a:r>
              <a:rPr lang="en-US" sz="2400">
                <a:ea typeface="Calibri"/>
                <a:cs typeface="Calibri"/>
              </a:rPr>
              <a:t> door </a:t>
            </a:r>
            <a:r>
              <a:rPr lang="en-US" sz="2400" err="1">
                <a:ea typeface="Calibri"/>
                <a:cs typeface="Calibri"/>
              </a:rPr>
              <a:t>een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tweedehands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stuk</a:t>
            </a:r>
            <a:r>
              <a:rPr lang="en-US" sz="2400">
                <a:ea typeface="Calibri"/>
                <a:cs typeface="Calibri"/>
              </a:rPr>
              <a:t>, </a:t>
            </a:r>
            <a:r>
              <a:rPr lang="en-US" sz="2400" err="1">
                <a:ea typeface="Calibri"/>
                <a:cs typeface="Calibri"/>
              </a:rPr>
              <a:t>verkleinen</a:t>
            </a:r>
            <a:r>
              <a:rPr lang="en-US" sz="2400">
                <a:ea typeface="Calibri"/>
                <a:cs typeface="Calibri"/>
              </a:rPr>
              <a:t> we de </a:t>
            </a:r>
            <a:r>
              <a:rPr lang="en-US" sz="2400" err="1">
                <a:ea typeface="Calibri"/>
                <a:cs typeface="Calibri"/>
              </a:rPr>
              <a:t>productie</a:t>
            </a:r>
            <a:r>
              <a:rPr lang="en-US" sz="2400">
                <a:ea typeface="Calibri"/>
                <a:cs typeface="Calibri"/>
              </a:rPr>
              <a:t> van </a:t>
            </a:r>
            <a:r>
              <a:rPr lang="en-US" sz="2400" err="1">
                <a:ea typeface="Calibri"/>
                <a:cs typeface="Calibri"/>
              </a:rPr>
              <a:t>nieuwe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kledij</a:t>
            </a:r>
            <a:r>
              <a:rPr lang="en-US" sz="2400">
                <a:ea typeface="Calibri"/>
                <a:cs typeface="Calibri"/>
              </a:rPr>
              <a:t>, </a:t>
            </a:r>
            <a:r>
              <a:rPr lang="en-US" sz="2400" err="1">
                <a:ea typeface="Calibri"/>
                <a:cs typeface="Calibri"/>
              </a:rPr>
              <a:t>waar</a:t>
            </a:r>
            <a:r>
              <a:rPr lang="en-US" sz="2400">
                <a:ea typeface="Calibri"/>
                <a:cs typeface="Calibri"/>
              </a:rPr>
              <a:t> heel </a:t>
            </a:r>
            <a:r>
              <a:rPr lang="en-US" sz="2400" err="1">
                <a:ea typeface="Calibri"/>
                <a:cs typeface="Calibri"/>
              </a:rPr>
              <a:t>veel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energie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voor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nodig</a:t>
            </a:r>
            <a:r>
              <a:rPr lang="en-US" sz="2400">
                <a:ea typeface="Calibri"/>
                <a:cs typeface="Calibri"/>
              </a:rPr>
              <a:t> is. En de berg van </a:t>
            </a:r>
            <a:r>
              <a:rPr lang="en-US" sz="2400" err="1">
                <a:ea typeface="Calibri"/>
                <a:cs typeface="Calibri"/>
              </a:rPr>
              <a:t>textielafval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wordt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ook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kleiner</a:t>
            </a:r>
            <a:r>
              <a:rPr lang="en-US" sz="2400">
                <a:ea typeface="Calibri"/>
                <a:cs typeface="Calibri"/>
              </a:rPr>
              <a:t>.</a:t>
            </a:r>
          </a:p>
          <a:p>
            <a:r>
              <a:rPr lang="en-US" sz="2400">
                <a:ea typeface="Calibri"/>
                <a:cs typeface="Calibri"/>
              </a:rPr>
              <a:t>Met elk </a:t>
            </a:r>
            <a:r>
              <a:rPr lang="en-US" sz="2400" err="1">
                <a:ea typeface="Calibri"/>
                <a:cs typeface="Calibri"/>
              </a:rPr>
              <a:t>tweedehands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aankoop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bespaart</a:t>
            </a:r>
            <a:r>
              <a:rPr lang="en-US" sz="2400">
                <a:ea typeface="Calibri"/>
                <a:cs typeface="Calibri"/>
              </a:rPr>
              <a:t> men </a:t>
            </a:r>
            <a:r>
              <a:rPr lang="en-US" sz="2400" err="1">
                <a:ea typeface="Calibri"/>
                <a:cs typeface="Calibri"/>
              </a:rPr>
              <a:t>gemiddeld</a:t>
            </a:r>
            <a:r>
              <a:rPr lang="en-US" sz="2400">
                <a:ea typeface="Calibri"/>
                <a:cs typeface="Calibri"/>
              </a:rPr>
              <a:t> 1 kg </a:t>
            </a:r>
            <a:r>
              <a:rPr lang="en-US" sz="2400" err="1">
                <a:ea typeface="Calibri"/>
                <a:cs typeface="Calibri"/>
              </a:rPr>
              <a:t>afval</a:t>
            </a:r>
            <a:r>
              <a:rPr lang="en-US" sz="2400">
                <a:ea typeface="Calibri"/>
                <a:cs typeface="Calibri"/>
              </a:rPr>
              <a:t>, 3040 liter water </a:t>
            </a:r>
            <a:r>
              <a:rPr lang="en-US" sz="2400" err="1">
                <a:ea typeface="Calibri"/>
                <a:cs typeface="Calibri"/>
              </a:rPr>
              <a:t>en</a:t>
            </a:r>
            <a:r>
              <a:rPr lang="en-US" sz="2400">
                <a:ea typeface="Calibri"/>
                <a:cs typeface="Calibri"/>
              </a:rPr>
              <a:t> 22 kg CO2.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CDBD93F-0556-0D13-798C-97EB25695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8384-8128-0A48-6932-057E7317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Verharde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wegen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zorgen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ervoor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dat</a:t>
            </a:r>
            <a:r>
              <a:rPr lang="en-US" dirty="0">
                <a:latin typeface="Calibri"/>
                <a:ea typeface="Calibri"/>
                <a:cs typeface="Calibri"/>
              </a:rPr>
              <a:t> water </a:t>
            </a:r>
            <a:r>
              <a:rPr lang="en-US" err="1">
                <a:latin typeface="Calibri"/>
                <a:ea typeface="Calibri"/>
                <a:cs typeface="Calibri"/>
              </a:rPr>
              <a:t>niet</a:t>
            </a:r>
            <a:r>
              <a:rPr lang="en-US" dirty="0">
                <a:latin typeface="Calibri"/>
                <a:ea typeface="Calibri"/>
                <a:cs typeface="Calibri"/>
              </a:rPr>
              <a:t> in de </a:t>
            </a:r>
            <a:r>
              <a:rPr lang="en-US" err="1">
                <a:latin typeface="Calibri"/>
                <a:ea typeface="Calibri"/>
                <a:cs typeface="Calibri"/>
              </a:rPr>
              <a:t>grond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dringen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E395-BD24-A086-ECD1-837024FD1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3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Calibri"/>
                <a:cs typeface="Calibri"/>
              </a:rPr>
              <a:t>Asfalt </a:t>
            </a:r>
            <a:r>
              <a:rPr lang="en-US" err="1">
                <a:ea typeface="Calibri"/>
                <a:cs typeface="Calibri"/>
              </a:rPr>
              <a:t>wordt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gemaakt</a:t>
            </a:r>
            <a:r>
              <a:rPr lang="en-US">
                <a:ea typeface="Calibri"/>
                <a:cs typeface="Calibri"/>
              </a:rPr>
              <a:t> met </a:t>
            </a:r>
            <a:r>
              <a:rPr lang="en-US" err="1">
                <a:ea typeface="+mn-lt"/>
                <a:cs typeface="+mn-lt"/>
              </a:rPr>
              <a:t>bindmiddelen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fossiele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aardolie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>
                <a:ea typeface="Calibri"/>
                <a:cs typeface="Calibri"/>
              </a:rPr>
              <a:t>Door de </a:t>
            </a:r>
            <a:r>
              <a:rPr lang="en-US" dirty="0" err="1">
                <a:ea typeface="Calibri"/>
                <a:cs typeface="Calibri"/>
              </a:rPr>
              <a:t>verharding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Belgie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stroomt</a:t>
            </a:r>
            <a:r>
              <a:rPr lang="en-US" dirty="0">
                <a:ea typeface="Calibri"/>
                <a:cs typeface="Calibri"/>
              </a:rPr>
              <a:t> het </a:t>
            </a:r>
            <a:r>
              <a:rPr lang="en-US" dirty="0" err="1">
                <a:ea typeface="Calibri"/>
                <a:cs typeface="Calibri"/>
              </a:rPr>
              <a:t>regenwater</a:t>
            </a:r>
            <a:r>
              <a:rPr lang="en-US" dirty="0">
                <a:ea typeface="Calibri"/>
                <a:cs typeface="Calibri"/>
              </a:rPr>
              <a:t> via de </a:t>
            </a:r>
            <a:r>
              <a:rPr lang="en-US" dirty="0" err="1">
                <a:ea typeface="Calibri"/>
                <a:cs typeface="Calibri"/>
              </a:rPr>
              <a:t>rioleringen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beken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rivieren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uiteindelijk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naar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oceaan</a:t>
            </a:r>
            <a:r>
              <a:rPr lang="en-US" dirty="0">
                <a:ea typeface="Calibri"/>
                <a:cs typeface="Calibri"/>
              </a:rPr>
              <a:t>. Dit </a:t>
            </a:r>
            <a:r>
              <a:rPr lang="en-US" dirty="0" err="1">
                <a:ea typeface="Calibri"/>
                <a:cs typeface="Calibri"/>
              </a:rPr>
              <a:t>zorgt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ervoor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er </a:t>
            </a:r>
            <a:r>
              <a:rPr lang="en-US" dirty="0" err="1">
                <a:ea typeface="Calibri"/>
                <a:cs typeface="Calibri"/>
              </a:rPr>
              <a:t>weinig</a:t>
            </a:r>
            <a:r>
              <a:rPr lang="en-US" dirty="0">
                <a:ea typeface="Calibri"/>
                <a:cs typeface="Calibri"/>
              </a:rPr>
              <a:t> water in de </a:t>
            </a:r>
            <a:r>
              <a:rPr lang="en-US" dirty="0" err="1">
                <a:ea typeface="Calibri"/>
                <a:cs typeface="Calibri"/>
              </a:rPr>
              <a:t>bodem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dringen</a:t>
            </a:r>
            <a:r>
              <a:rPr lang="en-US" dirty="0">
                <a:ea typeface="Calibri"/>
                <a:cs typeface="Calibri"/>
              </a:rPr>
              <a:t> om </a:t>
            </a:r>
            <a:r>
              <a:rPr lang="en-US" dirty="0" err="1">
                <a:ea typeface="Calibri"/>
                <a:cs typeface="Calibri"/>
              </a:rPr>
              <a:t>onze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grondwatervoorzieningen</a:t>
            </a:r>
            <a:r>
              <a:rPr lang="en-US" dirty="0">
                <a:ea typeface="Calibri"/>
                <a:cs typeface="Calibri"/>
              </a:rPr>
              <a:t> (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drinkwater</a:t>
            </a:r>
            <a:r>
              <a:rPr lang="en-US" dirty="0">
                <a:ea typeface="Calibri"/>
                <a:cs typeface="Calibri"/>
              </a:rPr>
              <a:t>) </a:t>
            </a:r>
            <a:r>
              <a:rPr lang="en-US" dirty="0" err="1">
                <a:ea typeface="Calibri"/>
                <a:cs typeface="Calibri"/>
              </a:rPr>
              <a:t>aan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vullen</a:t>
            </a:r>
            <a:r>
              <a:rPr lang="en-US" dirty="0">
                <a:ea typeface="Calibri"/>
                <a:cs typeface="Calibri"/>
              </a:rPr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Volgens</a:t>
            </a:r>
            <a:r>
              <a:rPr lang="en-US" dirty="0">
                <a:ea typeface="+mn-lt"/>
                <a:cs typeface="+mn-lt"/>
              </a:rPr>
              <a:t> het World Resource Institute </a:t>
            </a:r>
            <a:r>
              <a:rPr lang="en-US" err="1">
                <a:ea typeface="+mn-lt"/>
                <a:cs typeface="+mn-lt"/>
              </a:rPr>
              <a:t>behoort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België</a:t>
            </a:r>
            <a:r>
              <a:rPr lang="en-US" dirty="0">
                <a:ea typeface="+mn-lt"/>
                <a:cs typeface="+mn-lt"/>
              </a:rPr>
              <a:t> tot de </a:t>
            </a:r>
            <a:r>
              <a:rPr lang="en-US" err="1">
                <a:ea typeface="+mn-lt"/>
                <a:cs typeface="+mn-lt"/>
              </a:rPr>
              <a:t>landen</a:t>
            </a:r>
            <a:r>
              <a:rPr lang="en-US" dirty="0">
                <a:ea typeface="+mn-lt"/>
                <a:cs typeface="+mn-lt"/>
              </a:rPr>
              <a:t> met de </a:t>
            </a:r>
            <a:r>
              <a:rPr lang="en-US" err="1">
                <a:ea typeface="+mn-lt"/>
                <a:cs typeface="+mn-lt"/>
              </a:rPr>
              <a:t>meeste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waterschaarste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wereld</a:t>
            </a:r>
            <a:r>
              <a:rPr lang="en-US" dirty="0">
                <a:ea typeface="+mn-lt"/>
                <a:cs typeface="+mn-lt"/>
              </a:rPr>
              <a:t>. We </a:t>
            </a:r>
            <a:r>
              <a:rPr lang="en-US" err="1">
                <a:ea typeface="+mn-lt"/>
                <a:cs typeface="+mn-lt"/>
              </a:rPr>
              <a:t>staan</a:t>
            </a:r>
            <a:r>
              <a:rPr lang="en-US" dirty="0">
                <a:ea typeface="+mn-lt"/>
                <a:cs typeface="+mn-lt"/>
              </a:rPr>
              <a:t> op </a:t>
            </a:r>
            <a:r>
              <a:rPr lang="en-US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schokkende</a:t>
            </a:r>
            <a:r>
              <a:rPr lang="en-US" dirty="0">
                <a:ea typeface="+mn-lt"/>
                <a:cs typeface="+mn-lt"/>
              </a:rPr>
              <a:t> 23ste </a:t>
            </a:r>
            <a:r>
              <a:rPr lang="en-US" err="1">
                <a:ea typeface="+mn-lt"/>
                <a:cs typeface="+mn-lt"/>
              </a:rPr>
              <a:t>plaats</a:t>
            </a:r>
            <a:r>
              <a:rPr lang="en-US" dirty="0">
                <a:ea typeface="+mn-lt"/>
                <a:cs typeface="+mn-lt"/>
              </a:rPr>
              <a:t> van de 164 </a:t>
            </a:r>
            <a:r>
              <a:rPr lang="en-US" err="1">
                <a:ea typeface="+mn-lt"/>
                <a:cs typeface="+mn-lt"/>
              </a:rPr>
              <a:t>onderzochte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landen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Daarmee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vallen</a:t>
            </a:r>
            <a:r>
              <a:rPr lang="en-US" dirty="0">
                <a:ea typeface="+mn-lt"/>
                <a:cs typeface="+mn-lt"/>
              </a:rPr>
              <a:t> we in de </a:t>
            </a:r>
            <a:r>
              <a:rPr lang="en-US" err="1">
                <a:ea typeface="+mn-lt"/>
                <a:cs typeface="+mn-lt"/>
              </a:rPr>
              <a:t>categorie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landen</a:t>
            </a:r>
            <a:r>
              <a:rPr lang="en-US" dirty="0">
                <a:ea typeface="+mn-lt"/>
                <a:cs typeface="+mn-lt"/>
              </a:rPr>
              <a:t> met ‘high water stress’ - </a:t>
            </a:r>
            <a:r>
              <a:rPr lang="en-US" err="1">
                <a:ea typeface="+mn-lt"/>
                <a:cs typeface="+mn-lt"/>
              </a:rPr>
              <a:t>landen</a:t>
            </a:r>
            <a:r>
              <a:rPr lang="en-US" dirty="0">
                <a:ea typeface="+mn-lt"/>
                <a:cs typeface="+mn-lt"/>
              </a:rPr>
              <a:t> die per </a:t>
            </a:r>
            <a:r>
              <a:rPr lang="en-US" err="1">
                <a:ea typeface="+mn-lt"/>
                <a:cs typeface="+mn-lt"/>
              </a:rPr>
              <a:t>jaar</a:t>
            </a:r>
            <a:r>
              <a:rPr lang="en-US" dirty="0">
                <a:ea typeface="+mn-lt"/>
                <a:cs typeface="+mn-lt"/>
              </a:rPr>
              <a:t> 40 tot 80% van al het </a:t>
            </a:r>
            <a:r>
              <a:rPr lang="en-US" err="1">
                <a:ea typeface="+mn-lt"/>
                <a:cs typeface="+mn-lt"/>
              </a:rPr>
              <a:t>beschikbare</a:t>
            </a:r>
            <a:r>
              <a:rPr lang="en-US" dirty="0">
                <a:ea typeface="+mn-lt"/>
                <a:cs typeface="+mn-lt"/>
              </a:rPr>
              <a:t> water </a:t>
            </a:r>
            <a:r>
              <a:rPr lang="en-US" err="1">
                <a:ea typeface="+mn-lt"/>
                <a:cs typeface="+mn-lt"/>
              </a:rPr>
              <a:t>verbruiken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 dirty="0">
              <a:ea typeface="Calibri"/>
              <a:cs typeface="Calibri"/>
            </a:endParaRPr>
          </a:p>
          <a:p>
            <a:r>
              <a:rPr lang="en-US" sz="2600" dirty="0">
                <a:ea typeface="Calibri"/>
                <a:cs typeface="Calibri"/>
              </a:rPr>
              <a:t>In </a:t>
            </a:r>
            <a:r>
              <a:rPr lang="en-US" sz="2600" dirty="0" err="1">
                <a:ea typeface="Calibri"/>
                <a:cs typeface="Calibri"/>
              </a:rPr>
              <a:t>Belgie</a:t>
            </a:r>
            <a:r>
              <a:rPr lang="en-US" sz="2600" dirty="0">
                <a:ea typeface="Calibri"/>
                <a:cs typeface="Calibri"/>
              </a:rPr>
              <a:t> is het </a:t>
            </a:r>
            <a:r>
              <a:rPr lang="en-US" sz="2600" dirty="0" err="1">
                <a:ea typeface="Calibri"/>
                <a:cs typeface="Calibri"/>
              </a:rPr>
              <a:t>landschap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zeer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versnipperd</a:t>
            </a:r>
            <a:r>
              <a:rPr lang="en-US" sz="2600" dirty="0">
                <a:ea typeface="Calibri"/>
                <a:cs typeface="Calibri"/>
              </a:rPr>
              <a:t> door </a:t>
            </a:r>
            <a:r>
              <a:rPr lang="en-US" sz="2600" dirty="0" err="1">
                <a:ea typeface="Calibri"/>
                <a:cs typeface="Calibri"/>
              </a:rPr>
              <a:t>verharde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wegen</a:t>
            </a:r>
            <a:r>
              <a:rPr lang="en-US" sz="2600" dirty="0">
                <a:ea typeface="Calibri"/>
                <a:cs typeface="Calibri"/>
              </a:rPr>
              <a:t>. Zo </a:t>
            </a:r>
            <a:r>
              <a:rPr lang="en-US" sz="2600" dirty="0" err="1">
                <a:ea typeface="Calibri"/>
                <a:cs typeface="Calibri"/>
              </a:rPr>
              <a:t>worden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natuurlijk</a:t>
            </a:r>
            <a:r>
              <a:rPr lang="en-US" sz="2600" dirty="0">
                <a:ea typeface="Calibri"/>
                <a:cs typeface="Calibri"/>
              </a:rPr>
              <a:t> habitats van </a:t>
            </a:r>
            <a:r>
              <a:rPr lang="en-US" sz="2600" dirty="0" err="1">
                <a:ea typeface="Calibri"/>
                <a:cs typeface="Calibri"/>
              </a:rPr>
              <a:t>dieren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ook</a:t>
            </a:r>
            <a:r>
              <a:rPr lang="en-US" sz="2600" dirty="0">
                <a:ea typeface="Calibri"/>
                <a:cs typeface="Calibri"/>
              </a:rPr>
              <a:t> in </a:t>
            </a:r>
            <a:r>
              <a:rPr lang="en-US" sz="2600" dirty="0" err="1">
                <a:ea typeface="Calibri"/>
                <a:cs typeface="Calibri"/>
              </a:rPr>
              <a:t>stukken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gesneden</a:t>
            </a:r>
            <a:r>
              <a:rPr lang="en-US" sz="2600" dirty="0">
                <a:ea typeface="Calibri"/>
                <a:cs typeface="Calibri"/>
              </a:rPr>
              <a:t>. Een </a:t>
            </a:r>
            <a:r>
              <a:rPr lang="en-US" sz="2600" dirty="0" err="1">
                <a:ea typeface="Calibri"/>
                <a:cs typeface="Calibri"/>
              </a:rPr>
              <a:t>verharde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weg</a:t>
            </a:r>
            <a:r>
              <a:rPr lang="en-US" sz="2600" dirty="0">
                <a:ea typeface="Calibri"/>
                <a:cs typeface="Calibri"/>
              </a:rPr>
              <a:t> is dan </a:t>
            </a:r>
            <a:r>
              <a:rPr lang="en-US" sz="2600" dirty="0" err="1">
                <a:ea typeface="Calibri"/>
                <a:cs typeface="Calibri"/>
              </a:rPr>
              <a:t>vaak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een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grote</a:t>
            </a:r>
            <a:r>
              <a:rPr lang="en-US" sz="2600" dirty="0">
                <a:ea typeface="Calibri"/>
                <a:cs typeface="Calibri"/>
              </a:rPr>
              <a:t>, </a:t>
            </a:r>
            <a:r>
              <a:rPr lang="en-US" sz="2600" dirty="0" err="1">
                <a:ea typeface="Calibri"/>
                <a:cs typeface="Calibri"/>
              </a:rPr>
              <a:t>gevaarlijke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barriere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voor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vele</a:t>
            </a:r>
            <a:r>
              <a:rPr lang="en-US" sz="2600" dirty="0">
                <a:ea typeface="Calibri"/>
                <a:cs typeface="Calibri"/>
              </a:rPr>
              <a:t> </a:t>
            </a:r>
            <a:r>
              <a:rPr lang="en-US" sz="2600" dirty="0" err="1">
                <a:ea typeface="Calibri"/>
                <a:cs typeface="Calibri"/>
              </a:rPr>
              <a:t>dieren</a:t>
            </a:r>
            <a:r>
              <a:rPr lang="en-US" sz="2600" dirty="0">
                <a:ea typeface="Calibri"/>
                <a:cs typeface="Calibri"/>
              </a:rPr>
              <a:t>.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90D407EE-C48B-86D1-D15D-F8262038B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00EC-6E7C-E177-1211-847584C3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Schoenzoolen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zijn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sneller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versleten</a:t>
            </a:r>
            <a:r>
              <a:rPr lang="en-US">
                <a:ea typeface="+mj-lt"/>
                <a:cs typeface="+mj-lt"/>
              </a:rPr>
              <a:t> dan de </a:t>
            </a:r>
            <a:r>
              <a:rPr lang="en-US" err="1">
                <a:ea typeface="+mj-lt"/>
                <a:cs typeface="+mj-lt"/>
              </a:rPr>
              <a:t>bekleding</a:t>
            </a:r>
            <a:r>
              <a:rPr lang="en-US">
                <a:ea typeface="+mj-lt"/>
                <a:cs typeface="+mj-lt"/>
              </a:rPr>
              <a:t> van de </a:t>
            </a:r>
            <a:r>
              <a:rPr lang="en-US" err="1">
                <a:ea typeface="+mj-lt"/>
                <a:cs typeface="+mj-lt"/>
              </a:rPr>
              <a:t>schoen</a:t>
            </a:r>
            <a:r>
              <a:rPr lang="en-US">
                <a:ea typeface="+mj-lt"/>
                <a:cs typeface="+mj-lt"/>
              </a:rPr>
              <a:t>.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93BD-CCFB-FA39-B986-5AD68F8A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Overconsumptie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Lastig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herstellen</a:t>
            </a:r>
          </a:p>
          <a:p>
            <a:r>
              <a:rPr lang="en-US">
                <a:ea typeface="Calibri"/>
                <a:cs typeface="Calibri"/>
              </a:rPr>
              <a:t>De </a:t>
            </a:r>
            <a:r>
              <a:rPr lang="en-US" err="1">
                <a:ea typeface="Calibri"/>
                <a:cs typeface="Calibri"/>
              </a:rPr>
              <a:t>productie</a:t>
            </a:r>
            <a:r>
              <a:rPr lang="en-US">
                <a:ea typeface="Calibri"/>
                <a:cs typeface="Calibri"/>
              </a:rPr>
              <a:t> van 1 </a:t>
            </a:r>
            <a:r>
              <a:rPr lang="en-US" err="1">
                <a:ea typeface="Calibri"/>
                <a:cs typeface="Calibri"/>
              </a:rPr>
              <a:t>paar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schoenen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stoot</a:t>
            </a:r>
            <a:r>
              <a:rPr lang="en-US">
                <a:ea typeface="Calibri"/>
                <a:cs typeface="Calibri"/>
              </a:rPr>
              <a:t> 15 kg CO2 </a:t>
            </a:r>
            <a:r>
              <a:rPr lang="en-US" err="1">
                <a:ea typeface="Calibri"/>
                <a:cs typeface="Calibri"/>
              </a:rPr>
              <a:t>uit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 err="1">
                <a:ea typeface="+mn-lt"/>
                <a:cs typeface="+mn-lt"/>
              </a:rPr>
              <a:t>Volgens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een</a:t>
            </a:r>
            <a:r>
              <a:rPr lang="en-US">
                <a:ea typeface="+mn-lt"/>
                <a:cs typeface="+mn-lt"/>
              </a:rPr>
              <a:t> UNIDO-rapport over de CO2-voetafdruk van leer </a:t>
            </a:r>
            <a:r>
              <a:rPr lang="en-US" err="1">
                <a:ea typeface="+mn-lt"/>
                <a:cs typeface="+mn-lt"/>
              </a:rPr>
              <a:t>genereert</a:t>
            </a:r>
            <a:r>
              <a:rPr lang="en-US">
                <a:ea typeface="+mn-lt"/>
                <a:cs typeface="+mn-lt"/>
              </a:rPr>
              <a:t> 1 m2 </a:t>
            </a:r>
            <a:r>
              <a:rPr lang="en-US" err="1">
                <a:ea typeface="+mn-lt"/>
                <a:cs typeface="+mn-lt"/>
              </a:rPr>
              <a:t>runderleer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ongeveer</a:t>
            </a:r>
            <a:r>
              <a:rPr lang="en-US">
                <a:ea typeface="+mn-lt"/>
                <a:cs typeface="+mn-lt"/>
              </a:rPr>
              <a:t> 110 kg CO2e, </a:t>
            </a:r>
            <a:r>
              <a:rPr lang="en-US" err="1">
                <a:ea typeface="+mn-lt"/>
                <a:cs typeface="+mn-lt"/>
              </a:rPr>
              <a:t>waarvan</a:t>
            </a:r>
            <a:r>
              <a:rPr lang="en-US">
                <a:ea typeface="+mn-lt"/>
                <a:cs typeface="+mn-lt"/>
              </a:rPr>
              <a:t> 93 kg CO2e </a:t>
            </a:r>
            <a:r>
              <a:rPr lang="en-US" err="1">
                <a:ea typeface="+mn-lt"/>
                <a:cs typeface="+mn-lt"/>
              </a:rPr>
              <a:t>afkomstig</a:t>
            </a:r>
            <a:r>
              <a:rPr lang="en-US">
                <a:ea typeface="+mn-lt"/>
                <a:cs typeface="+mn-lt"/>
              </a:rPr>
              <a:t> is van de </a:t>
            </a:r>
            <a:r>
              <a:rPr lang="en-US" err="1">
                <a:ea typeface="+mn-lt"/>
                <a:cs typeface="+mn-lt"/>
              </a:rPr>
              <a:t>veehouderij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de rest </a:t>
            </a:r>
            <a:r>
              <a:rPr lang="en-US" err="1">
                <a:ea typeface="+mn-lt"/>
                <a:cs typeface="+mn-lt"/>
              </a:rPr>
              <a:t>afkomstig</a:t>
            </a:r>
            <a:r>
              <a:rPr lang="en-US">
                <a:ea typeface="+mn-lt"/>
                <a:cs typeface="+mn-lt"/>
              </a:rPr>
              <a:t> is van het </a:t>
            </a:r>
            <a:r>
              <a:rPr lang="en-US" err="1">
                <a:ea typeface="+mn-lt"/>
                <a:cs typeface="+mn-lt"/>
              </a:rPr>
              <a:t>looien</a:t>
            </a:r>
            <a:r>
              <a:rPr lang="en-US">
                <a:ea typeface="+mn-lt"/>
                <a:cs typeface="+mn-lt"/>
              </a:rPr>
              <a:t> van leer </a:t>
            </a:r>
          </a:p>
          <a:p>
            <a:r>
              <a:rPr lang="en-US">
                <a:ea typeface="Calibri"/>
                <a:cs typeface="Calibri"/>
              </a:rPr>
              <a:t>De </a:t>
            </a:r>
            <a:r>
              <a:rPr lang="en-US" err="1">
                <a:ea typeface="Calibri"/>
                <a:cs typeface="Calibri"/>
              </a:rPr>
              <a:t>meeste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schoenen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worden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niet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gerecycleerd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eindigen</a:t>
            </a:r>
            <a:r>
              <a:rPr lang="en-US">
                <a:ea typeface="Calibri"/>
                <a:cs typeface="Calibri"/>
              </a:rPr>
              <a:t> in de </a:t>
            </a:r>
            <a:r>
              <a:rPr lang="en-US" err="1">
                <a:ea typeface="Calibri"/>
                <a:cs typeface="Calibri"/>
              </a:rPr>
              <a:t>verbrandingsoven</a:t>
            </a:r>
            <a:r>
              <a:rPr lang="en-US">
                <a:ea typeface="Calibri"/>
                <a:cs typeface="Calibri"/>
              </a:rPr>
              <a:t> of op het </a:t>
            </a:r>
            <a:r>
              <a:rPr lang="en-US" err="1">
                <a:ea typeface="Calibri"/>
                <a:cs typeface="Calibri"/>
              </a:rPr>
              <a:t>stort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AC62DD1-8C04-1EB6-7D4D-B3A235602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2B7C-E0C9-544C-D562-03A4965D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 </a:t>
            </a:r>
            <a:r>
              <a:rPr lang="en-US" err="1"/>
              <a:t>Vlaanderen</a:t>
            </a:r>
            <a:r>
              <a:rPr lang="en-US"/>
              <a:t> </a:t>
            </a:r>
            <a:r>
              <a:rPr lang="en-US" err="1"/>
              <a:t>hebben</a:t>
            </a:r>
            <a:r>
              <a:rPr lang="en-US"/>
              <a:t> we </a:t>
            </a:r>
            <a:r>
              <a:rPr lang="en-US" err="1"/>
              <a:t>tijdens</a:t>
            </a:r>
            <a:r>
              <a:rPr lang="en-US"/>
              <a:t> </a:t>
            </a:r>
            <a:r>
              <a:rPr lang="en-US" err="1"/>
              <a:t>spitsuren</a:t>
            </a:r>
            <a:r>
              <a:rPr lang="en-US"/>
              <a:t> </a:t>
            </a:r>
            <a:r>
              <a:rPr lang="en-US" err="1"/>
              <a:t>vaak</a:t>
            </a:r>
            <a:r>
              <a:rPr lang="en-US"/>
              <a:t> 100en kilometers file.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1CE43-09A7-5D65-8E28-0C6AFC35C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: </a:t>
            </a:r>
            <a:r>
              <a:rPr lang="en-US" dirty="0" err="1"/>
              <a:t>tijdverspilling</a:t>
            </a:r>
            <a:r>
              <a:rPr lang="en-US" dirty="0"/>
              <a:t>, </a:t>
            </a:r>
            <a:r>
              <a:rPr lang="en-US" dirty="0" err="1"/>
              <a:t>luchtvervuiling</a:t>
            </a:r>
            <a:r>
              <a:rPr lang="en-US" dirty="0"/>
              <a:t>, </a:t>
            </a:r>
            <a:r>
              <a:rPr lang="en-US" dirty="0" err="1"/>
              <a:t>veiligheid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aggressie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Auto's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zorgen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voor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17% van de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wereldwijde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CO2-uitstoot.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Een file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bestaat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grotendeels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uit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lege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stoelen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r>
              <a:rPr lang="en-US" dirty="0" err="1">
                <a:ea typeface="+mn-lt"/>
                <a:cs typeface="+mn-lt"/>
              </a:rPr>
              <a:t>Belgische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huishoudens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beschikken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gemiddeld</a:t>
            </a:r>
            <a:r>
              <a:rPr lang="en-US" dirty="0">
                <a:ea typeface="+mn-lt"/>
                <a:cs typeface="+mn-lt"/>
              </a:rPr>
              <a:t> over 1,28 </a:t>
            </a:r>
            <a:r>
              <a:rPr lang="en-US" dirty="0" err="1">
                <a:ea typeface="+mn-lt"/>
                <a:cs typeface="+mn-lt"/>
              </a:rPr>
              <a:t>wagens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terwijl</a:t>
            </a:r>
            <a:r>
              <a:rPr lang="en-US" dirty="0">
                <a:ea typeface="+mn-lt"/>
                <a:cs typeface="+mn-lt"/>
              </a:rPr>
              <a:t> 10% van de </a:t>
            </a:r>
            <a:r>
              <a:rPr lang="en-US" dirty="0" err="1">
                <a:ea typeface="+mn-lt"/>
                <a:cs typeface="+mn-lt"/>
              </a:rPr>
              <a:t>huishoudens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wagen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bezit</a:t>
            </a:r>
            <a:endParaRPr lang="en-US" dirty="0" err="1">
              <a:ea typeface="Calibri" panose="020F0502020204030204"/>
              <a:cs typeface="Calibri" panose="020F0502020204030204"/>
            </a:endParaRPr>
          </a:p>
          <a:p>
            <a:r>
              <a:rPr lang="en-US" dirty="0" err="1">
                <a:ea typeface="Calibri" panose="020F0502020204030204"/>
                <a:cs typeface="Calibri" panose="020F0502020204030204"/>
              </a:rPr>
              <a:t>Gemiddeld</a:t>
            </a:r>
            <a:r>
              <a:rPr lang="en-US" dirty="0">
                <a:ea typeface="Calibri" panose="020F0502020204030204"/>
                <a:cs typeface="Calibri" panose="020F0502020204030204"/>
              </a:rPr>
              <a:t> 90% van de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totale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tijd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staan</a:t>
            </a:r>
            <a:r>
              <a:rPr lang="en-US" dirty="0">
                <a:ea typeface="Calibri" panose="020F0502020204030204"/>
                <a:cs typeface="Calibri" panose="020F0502020204030204"/>
              </a:rPr>
              <a:t> auto's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stil</a:t>
            </a:r>
            <a:r>
              <a:rPr lang="en-US" dirty="0">
                <a:ea typeface="Calibri" panose="020F0502020204030204"/>
                <a:cs typeface="Calibri" panose="020F0502020204030204"/>
              </a:rPr>
              <a:t> op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parking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1B961DCA-A95E-73FF-47CA-F722B241C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9D41-FDCD-08B9-CD16-E367D05B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 </a:t>
            </a:r>
            <a:r>
              <a:rPr lang="en-US" err="1"/>
              <a:t>gaan</a:t>
            </a:r>
            <a:r>
              <a:rPr lang="en-US"/>
              <a:t> </a:t>
            </a: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vaak</a:t>
            </a:r>
            <a:r>
              <a:rPr lang="en-US"/>
              <a:t> met het </a:t>
            </a:r>
            <a:r>
              <a:rPr lang="en-US" err="1"/>
              <a:t>vliegtuig</a:t>
            </a:r>
            <a:r>
              <a:rPr lang="en-US"/>
              <a:t> op </a:t>
            </a:r>
            <a:r>
              <a:rPr lang="en-US" err="1"/>
              <a:t>vakantie</a:t>
            </a:r>
            <a:r>
              <a:rPr lang="en-US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F77B-2C0E-A536-ABF8-AA7C113C0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Een </a:t>
            </a:r>
            <a:r>
              <a:rPr lang="en-US" err="1"/>
              <a:t>vliegreis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</a:t>
            </a:r>
            <a:r>
              <a:rPr lang="en-US" err="1"/>
              <a:t>Berlijn</a:t>
            </a:r>
            <a:r>
              <a:rPr lang="en-US"/>
              <a:t> </a:t>
            </a:r>
            <a:r>
              <a:rPr lang="en-US" err="1"/>
              <a:t>bedraagt</a:t>
            </a:r>
            <a:r>
              <a:rPr lang="en-US"/>
              <a:t> 225kg CO2 per </a:t>
            </a:r>
            <a:r>
              <a:rPr lang="en-US" err="1"/>
              <a:t>persoon</a:t>
            </a:r>
            <a:r>
              <a:rPr lang="en-US"/>
              <a:t>.</a:t>
            </a:r>
          </a:p>
          <a:p>
            <a:r>
              <a:rPr lang="en-US"/>
              <a:t>Met de </a:t>
            </a:r>
            <a:r>
              <a:rPr lang="en-US" err="1"/>
              <a:t>trein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</a:t>
            </a:r>
            <a:r>
              <a:rPr lang="en-US" err="1"/>
              <a:t>Berlijn</a:t>
            </a:r>
            <a:r>
              <a:rPr lang="en-US"/>
              <a:t> is </a:t>
            </a:r>
            <a:r>
              <a:rPr lang="en-US" err="1"/>
              <a:t>dit</a:t>
            </a:r>
            <a:r>
              <a:rPr lang="en-US"/>
              <a:t> 25 kg CO2 per </a:t>
            </a:r>
            <a:r>
              <a:rPr lang="en-US" err="1"/>
              <a:t>persoon</a:t>
            </a:r>
            <a:r>
              <a:rPr lang="en-US"/>
              <a:t>.</a:t>
            </a:r>
          </a:p>
          <a:p>
            <a:r>
              <a:rPr lang="en-US" sz="2500">
                <a:solidFill>
                  <a:srgbClr val="15103A"/>
                </a:solidFill>
                <a:ea typeface="+mn-lt"/>
                <a:cs typeface="+mn-lt"/>
                <a:hlinkClick r:id="rId2"/>
              </a:rPr>
              <a:t>Waarom is reizen met de trein tot zes keer duurder dan reizen met het vliegtuig? | VRT NWS: nieuws</a:t>
            </a:r>
          </a:p>
          <a:p>
            <a:endParaRPr lang="en-US" sz="2500">
              <a:solidFill>
                <a:srgbClr val="15103A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763987B2-A628-2A7A-68E2-B19428E0C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2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640B-89FF-7BF7-762D-7E7E0E8B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Voeding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2BA9-2DBB-8133-0514-D6A21438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 eten 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vlees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We </a:t>
            </a:r>
            <a:r>
              <a:rPr lang="en-US" dirty="0" err="1"/>
              <a:t>gooien</a:t>
            </a:r>
            <a:r>
              <a:rPr lang="en-US" dirty="0"/>
              <a:t> heel </a:t>
            </a:r>
            <a:r>
              <a:rPr lang="en-US" dirty="0" err="1"/>
              <a:t>veel</a:t>
            </a:r>
            <a:r>
              <a:rPr lang="en-US" dirty="0"/>
              <a:t> eten </a:t>
            </a:r>
            <a:r>
              <a:rPr lang="en-US" dirty="0" err="1"/>
              <a:t>weg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We eten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 </a:t>
            </a:r>
            <a:r>
              <a:rPr lang="en-US" dirty="0" err="1"/>
              <a:t>lokaal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seizoensgebonden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C42975D7-9C62-2637-6C61-5202F7289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5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D271-0386-CC7A-9512-536D95D1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eten heel </a:t>
            </a:r>
            <a:r>
              <a:rPr lang="en-US" err="1"/>
              <a:t>veel</a:t>
            </a:r>
            <a:r>
              <a:rPr lang="en-US"/>
              <a:t> </a:t>
            </a:r>
            <a:r>
              <a:rPr lang="en-US" err="1"/>
              <a:t>vlees</a:t>
            </a:r>
            <a:r>
              <a:rPr lang="en-US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6E72-E23F-BDA1-5F1C-B1F9B2BEB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8" y="1499055"/>
            <a:ext cx="5725885" cy="5233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1kg </a:t>
            </a:r>
            <a:r>
              <a:rPr lang="en-US" err="1"/>
              <a:t>biefstuk</a:t>
            </a:r>
            <a:r>
              <a:rPr lang="en-US"/>
              <a:t> </a:t>
            </a:r>
            <a:r>
              <a:rPr lang="en-US" err="1"/>
              <a:t>stoot</a:t>
            </a:r>
            <a:r>
              <a:rPr lang="en-US"/>
              <a:t> 99,5kg CO2-eq </a:t>
            </a:r>
            <a:r>
              <a:rPr lang="en-US" err="1"/>
              <a:t>uit</a:t>
            </a:r>
            <a:r>
              <a:rPr lang="en-US"/>
              <a:t>.</a:t>
            </a:r>
          </a:p>
          <a:p>
            <a:r>
              <a:rPr lang="en-US"/>
              <a:t>1kg tofu </a:t>
            </a:r>
            <a:r>
              <a:rPr lang="en-US" err="1"/>
              <a:t>stoot</a:t>
            </a:r>
            <a:r>
              <a:rPr lang="en-US"/>
              <a:t> 3,2kg CO2-eq </a:t>
            </a:r>
            <a:r>
              <a:rPr lang="en-US" err="1"/>
              <a:t>uit</a:t>
            </a:r>
            <a:r>
              <a:rPr lang="en-US"/>
              <a:t>.</a:t>
            </a:r>
          </a:p>
          <a:p>
            <a:r>
              <a:rPr lang="en-US" err="1">
                <a:ea typeface="Calibri" panose="020F0502020204030204"/>
                <a:cs typeface="Calibri" panose="020F0502020204030204"/>
              </a:rPr>
              <a:t>Vooral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dierlijke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producten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zorgen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voor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een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grote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uitstoot</a:t>
            </a:r>
            <a:r>
              <a:rPr lang="en-US">
                <a:ea typeface="Calibri" panose="020F0502020204030204"/>
                <a:cs typeface="Calibri" panose="020F0502020204030204"/>
              </a:rPr>
              <a:t> van </a:t>
            </a:r>
            <a:r>
              <a:rPr lang="en-US" err="1">
                <a:ea typeface="Calibri" panose="020F0502020204030204"/>
                <a:cs typeface="Calibri" panose="020F0502020204030204"/>
              </a:rPr>
              <a:t>sterke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broeikasgassen</a:t>
            </a:r>
            <a:r>
              <a:rPr lang="en-US">
                <a:ea typeface="Calibri" panose="020F0502020204030204"/>
                <a:cs typeface="Calibri" panose="020F0502020204030204"/>
              </a:rPr>
              <a:t> (</a:t>
            </a:r>
            <a:r>
              <a:rPr lang="en-US" err="1">
                <a:ea typeface="Calibri" panose="020F0502020204030204"/>
                <a:cs typeface="Calibri" panose="020F0502020204030204"/>
              </a:rPr>
              <a:t>methaan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lachgas</a:t>
            </a:r>
            <a:r>
              <a:rPr lang="en-US">
                <a:ea typeface="Calibri" panose="020F0502020204030204"/>
                <a:cs typeface="Calibri" panose="020F0502020204030204"/>
              </a:rPr>
              <a:t>) </a:t>
            </a:r>
            <a:r>
              <a:rPr lang="en-US" err="1">
                <a:ea typeface="Calibri" panose="020F0502020204030204"/>
                <a:cs typeface="Calibri" panose="020F0502020204030204"/>
              </a:rPr>
              <a:t>en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hebben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een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grote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watervoetafdruk</a:t>
            </a:r>
            <a:r>
              <a:rPr lang="en-US">
                <a:ea typeface="Calibri" panose="020F0502020204030204"/>
                <a:cs typeface="Calibri" panose="020F0502020204030204"/>
              </a:rPr>
              <a:t>. </a:t>
            </a:r>
          </a:p>
          <a:p>
            <a:r>
              <a:rPr lang="en-US" err="1">
                <a:ea typeface="Calibri" panose="020F0502020204030204"/>
                <a:cs typeface="Calibri" panose="020F0502020204030204"/>
              </a:rPr>
              <a:t>Landbouw</a:t>
            </a:r>
            <a:r>
              <a:rPr lang="en-US">
                <a:ea typeface="Calibri" panose="020F0502020204030204"/>
                <a:cs typeface="Calibri" panose="020F0502020204030204"/>
              </a:rPr>
              <a:t> is </a:t>
            </a:r>
            <a:r>
              <a:rPr lang="en-US" err="1">
                <a:ea typeface="Calibri" panose="020F0502020204030204"/>
                <a:cs typeface="Calibri" panose="020F0502020204030204"/>
              </a:rPr>
              <a:t>daarom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verantwoordelijk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voor</a:t>
            </a:r>
            <a:r>
              <a:rPr lang="en-US">
                <a:ea typeface="Calibri" panose="020F0502020204030204"/>
                <a:cs typeface="Calibri" panose="020F0502020204030204"/>
              </a:rPr>
              <a:t> 10% van de </a:t>
            </a:r>
            <a:r>
              <a:rPr lang="en-US" err="1">
                <a:ea typeface="Calibri" panose="020F0502020204030204"/>
                <a:cs typeface="Calibri" panose="020F0502020204030204"/>
              </a:rPr>
              <a:t>jaarlijkse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wereldwijde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emissies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0CFF5E02-27EC-7ED1-CC11-45EF00F3F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7" y="2023291"/>
            <a:ext cx="5927151" cy="4168504"/>
          </a:xfrm>
          <a:prstGeom prst="rect">
            <a:avLst/>
          </a:prstGeom>
        </p:spPr>
      </p:pic>
      <p:pic>
        <p:nvPicPr>
          <p:cNvPr id="5" name="Afbeelding 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3829E8C-1172-9F7B-F1B8-08D4D5295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1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7EB4-AD05-8E9B-9630-61D3877A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</a:t>
            </a:r>
            <a:r>
              <a:rPr lang="en-US" err="1"/>
              <a:t>gooien</a:t>
            </a:r>
            <a:r>
              <a:rPr lang="en-US"/>
              <a:t> heel </a:t>
            </a:r>
            <a:r>
              <a:rPr lang="en-US" err="1"/>
              <a:t>veel</a:t>
            </a:r>
            <a:r>
              <a:rPr lang="en-US"/>
              <a:t> eten </a:t>
            </a:r>
            <a:r>
              <a:rPr lang="en-US" err="1"/>
              <a:t>weg</a:t>
            </a:r>
            <a:r>
              <a:rPr lang="en-US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68C3-2B87-FE0C-1324-C0EF46E05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De </a:t>
            </a:r>
            <a:r>
              <a:rPr lang="en-US" err="1">
                <a:ea typeface="Calibri"/>
                <a:cs typeface="Calibri"/>
              </a:rPr>
              <a:t>gemiddelde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Europeaan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gooit</a:t>
            </a:r>
            <a:r>
              <a:rPr lang="en-US">
                <a:ea typeface="Calibri"/>
                <a:cs typeface="Calibri"/>
              </a:rPr>
              <a:t> 132 kg </a:t>
            </a:r>
            <a:r>
              <a:rPr lang="en-US" err="1">
                <a:ea typeface="Calibri"/>
                <a:cs typeface="Calibri"/>
              </a:rPr>
              <a:t>voedsel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weg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jaar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 err="1">
                <a:ea typeface="Calibri"/>
                <a:cs typeface="Calibri"/>
              </a:rPr>
              <a:t>Vooral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dierlijke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producten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zorgen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voor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grote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uitstoot</a:t>
            </a:r>
            <a:r>
              <a:rPr lang="en-US">
                <a:ea typeface="Calibri"/>
                <a:cs typeface="Calibri"/>
              </a:rPr>
              <a:t> van </a:t>
            </a:r>
            <a:r>
              <a:rPr lang="en-US" err="1">
                <a:ea typeface="Calibri"/>
                <a:cs typeface="Calibri"/>
              </a:rPr>
              <a:t>sterke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broeikasgassen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methaan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lachgas</a:t>
            </a:r>
            <a:r>
              <a:rPr lang="en-US">
                <a:ea typeface="Calibri"/>
                <a:cs typeface="Calibri"/>
              </a:rPr>
              <a:t>)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hebben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grote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watervoetafdruk</a:t>
            </a:r>
            <a:r>
              <a:rPr lang="en-US">
                <a:ea typeface="Calibri"/>
                <a:cs typeface="Calibri"/>
              </a:rPr>
              <a:t>. 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30% van de hele </a:t>
            </a:r>
            <a:r>
              <a:rPr lang="en-US" err="1">
                <a:ea typeface="Calibri"/>
                <a:cs typeface="Calibri"/>
              </a:rPr>
              <a:t>voedselketen</a:t>
            </a:r>
            <a:r>
              <a:rPr lang="en-US">
                <a:ea typeface="Calibri"/>
                <a:cs typeface="Calibri"/>
              </a:rPr>
              <a:t> (van </a:t>
            </a:r>
            <a:r>
              <a:rPr lang="en-US" err="1">
                <a:ea typeface="Calibri"/>
                <a:cs typeface="Calibri"/>
              </a:rPr>
              <a:t>boer</a:t>
            </a:r>
            <a:r>
              <a:rPr lang="en-US">
                <a:ea typeface="Calibri"/>
                <a:cs typeface="Calibri"/>
              </a:rPr>
              <a:t> tot bord) </a:t>
            </a:r>
            <a:r>
              <a:rPr lang="en-US" err="1">
                <a:ea typeface="Calibri"/>
                <a:cs typeface="Calibri"/>
              </a:rPr>
              <a:t>wereldwijd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wordt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verspild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/>
              <a:t>We </a:t>
            </a:r>
            <a:r>
              <a:rPr lang="en-US" err="1"/>
              <a:t>kunnen</a:t>
            </a:r>
            <a:r>
              <a:rPr lang="en-US"/>
              <a:t> 30% van de </a:t>
            </a:r>
            <a:r>
              <a:rPr lang="en-US" err="1"/>
              <a:t>uitstoot</a:t>
            </a:r>
            <a:r>
              <a:rPr lang="en-US"/>
              <a:t> door de </a:t>
            </a:r>
            <a:r>
              <a:rPr lang="en-US" err="1"/>
              <a:t>voedingssector</a:t>
            </a:r>
            <a:r>
              <a:rPr lang="en-US"/>
              <a:t> </a:t>
            </a:r>
            <a:r>
              <a:rPr lang="en-US" err="1"/>
              <a:t>vermijden</a:t>
            </a:r>
            <a:r>
              <a:rPr lang="en-US"/>
              <a:t> door </a:t>
            </a:r>
            <a:r>
              <a:rPr lang="en-US" err="1"/>
              <a:t>voedselverspilling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stoppen</a:t>
            </a:r>
            <a:r>
              <a:rPr lang="en-US"/>
              <a:t>. 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816B0AC-236F-7CEB-4DA7-1FA17D1E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7BE5-741D-5FDE-7052-F577A76C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 eten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genoeg</a:t>
            </a:r>
            <a:r>
              <a:rPr lang="en-US"/>
              <a:t> </a:t>
            </a:r>
            <a:r>
              <a:rPr lang="en-US" err="1"/>
              <a:t>seizoensgebonden</a:t>
            </a:r>
            <a:r>
              <a:rPr lang="en-US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41A8-6607-3EBF-343C-6C0FEF5B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90939"/>
            <a:ext cx="114762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Als je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seizoensgebonden</a:t>
            </a:r>
            <a:r>
              <a:rPr lang="en-US"/>
              <a:t> </a:t>
            </a:r>
            <a:r>
              <a:rPr lang="en-US" err="1"/>
              <a:t>eet</a:t>
            </a:r>
            <a:r>
              <a:rPr lang="en-US"/>
              <a:t>, </a:t>
            </a:r>
            <a:r>
              <a:rPr lang="en-US" err="1"/>
              <a:t>moet</a:t>
            </a:r>
            <a:r>
              <a:rPr lang="en-US"/>
              <a:t> het </a:t>
            </a:r>
            <a:r>
              <a:rPr lang="en-US" err="1"/>
              <a:t>voedsel</a:t>
            </a:r>
            <a:r>
              <a:rPr lang="en-US"/>
              <a:t> in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koeling</a:t>
            </a:r>
            <a:r>
              <a:rPr lang="en-US"/>
              <a:t> </a:t>
            </a:r>
            <a:r>
              <a:rPr lang="en-US" err="1"/>
              <a:t>bewaard</a:t>
            </a:r>
            <a:r>
              <a:rPr lang="en-US"/>
              <a:t> </a:t>
            </a:r>
            <a:r>
              <a:rPr lang="en-US" err="1"/>
              <a:t>worden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langere</a:t>
            </a:r>
            <a:r>
              <a:rPr lang="en-US"/>
              <a:t> </a:t>
            </a:r>
            <a:r>
              <a:rPr lang="en-US" err="1"/>
              <a:t>tijd</a:t>
            </a:r>
            <a:r>
              <a:rPr lang="en-US"/>
              <a:t>. </a:t>
            </a:r>
            <a:r>
              <a:rPr lang="nl-BE" sz="2800"/>
              <a:t>Een koelinstallatie verbruikt al snel veel elektriciteit en bevat vaak ook broeikasgassen zoals </a:t>
            </a:r>
            <a:r>
              <a:rPr lang="nl-BE" sz="2800" err="1"/>
              <a:t>HFK’s</a:t>
            </a:r>
            <a:r>
              <a:rPr lang="nl-BE" sz="2800"/>
              <a:t>.</a:t>
            </a:r>
            <a:r>
              <a:rPr lang="nl-BE"/>
              <a:t> De helft van de </a:t>
            </a:r>
            <a:r>
              <a:rPr lang="nl-BE" err="1"/>
              <a:t>elektriciteitproductie</a:t>
            </a:r>
            <a:r>
              <a:rPr lang="nl-BE"/>
              <a:t> wereldwijd komt van het verbranden van fossiele brandstoffen (voornamelijk kool).</a:t>
            </a:r>
            <a:endParaRPr lang="en-US">
              <a:ea typeface="Calibri"/>
              <a:cs typeface="Calibri"/>
            </a:endParaRPr>
          </a:p>
          <a:p>
            <a:r>
              <a:rPr lang="nl-BE" sz="2800"/>
              <a:t>Het transport heeft een relatief kleine impact op de totale broeikasgasuitstoot van een product. Appels komen bovendien meestal per boot. Per vliegtuig zou hun CO</a:t>
            </a:r>
            <a:r>
              <a:rPr lang="nl-BE" sz="2800" baseline="-25000"/>
              <a:t>2</a:t>
            </a:r>
            <a:r>
              <a:rPr lang="nl-BE" sz="2800"/>
              <a:t>e-impact veel groter zijn.</a:t>
            </a:r>
          </a:p>
          <a:p>
            <a:endParaRPr lang="nl-BE" sz="2800"/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259BCA4-7D7A-1D03-3B42-AE0D970F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9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640B-89FF-7BF7-762D-7E7E0E8B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Hobby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2BA9-2DBB-8133-0514-D6A21438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Probleem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1/3 van al het </a:t>
            </a:r>
            <a:r>
              <a:rPr lang="en-US" dirty="0" err="1"/>
              <a:t>katteneten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opgegeten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beland</a:t>
            </a:r>
            <a:r>
              <a:rPr lang="en-US" dirty="0"/>
              <a:t> in de </a:t>
            </a:r>
            <a:r>
              <a:rPr lang="en-US" dirty="0" err="1"/>
              <a:t>vuilbak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 err="1"/>
              <a:t>Nagellak</a:t>
            </a:r>
            <a:r>
              <a:rPr lang="en-US" dirty="0"/>
              <a:t> is heel </a:t>
            </a:r>
            <a:r>
              <a:rPr lang="en-US" dirty="0" err="1"/>
              <a:t>vervuilend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gerecycleerd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 err="1"/>
              <a:t>Skimateriaal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draagt</a:t>
            </a:r>
            <a:r>
              <a:rPr lang="en-US" dirty="0"/>
              <a:t> het </a:t>
            </a:r>
            <a:r>
              <a:rPr lang="en-US" dirty="0" err="1"/>
              <a:t>enkel</a:t>
            </a:r>
            <a:r>
              <a:rPr lang="en-US" dirty="0"/>
              <a:t> in het </a:t>
            </a:r>
            <a:r>
              <a:rPr lang="en-US" dirty="0" err="1"/>
              <a:t>skiseizoen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/>
          </a:p>
          <a:p>
            <a:r>
              <a:rPr lang="en-US" dirty="0"/>
              <a:t>Denk </a:t>
            </a:r>
            <a:r>
              <a:rPr lang="en-US" dirty="0" err="1"/>
              <a:t>na</a:t>
            </a:r>
            <a:r>
              <a:rPr lang="en-US" dirty="0"/>
              <a:t> over hoe je </a:t>
            </a:r>
            <a:r>
              <a:rPr lang="en-US" dirty="0" err="1"/>
              <a:t>een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 door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(her)</a:t>
            </a:r>
            <a:r>
              <a:rPr lang="en-US" dirty="0" err="1"/>
              <a:t>ontwerpen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CA7DFB97-955E-3C5B-67F4-E47716185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2" y="6605410"/>
            <a:ext cx="1768128" cy="2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5A0E6EBAB124B8049B5807743EF9C" ma:contentTypeVersion="16" ma:contentTypeDescription="Een nieuw document maken." ma:contentTypeScope="" ma:versionID="ca6f52e5f633d0bb38fd9f78d52c6977">
  <xsd:schema xmlns:xsd="http://www.w3.org/2001/XMLSchema" xmlns:xs="http://www.w3.org/2001/XMLSchema" xmlns:p="http://schemas.microsoft.com/office/2006/metadata/properties" xmlns:ns2="4fc7f08d-9308-4b76-9ca7-87abc9c3336b" xmlns:ns3="5ebd198d-2f88-4830-a210-afd740722ee4" targetNamespace="http://schemas.microsoft.com/office/2006/metadata/properties" ma:root="true" ma:fieldsID="3d798236835d4f982dc12730f21dc3b2" ns2:_="" ns3:_="">
    <xsd:import namespace="4fc7f08d-9308-4b76-9ca7-87abc9c3336b"/>
    <xsd:import namespace="5ebd198d-2f88-4830-a210-afd740722e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7f08d-9308-4b76-9ca7-87abc9c33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f9fc2d29-e47d-4962-b2bb-d877dae466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d198d-2f88-4830-a210-afd740722ee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fe71b70-3de2-4cac-a913-9bad042cc9d5}" ma:internalName="TaxCatchAll" ma:showField="CatchAllData" ma:web="5ebd198d-2f88-4830-a210-afd740722e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c7f08d-9308-4b76-9ca7-87abc9c3336b">
      <Terms xmlns="http://schemas.microsoft.com/office/infopath/2007/PartnerControls"/>
    </lcf76f155ced4ddcb4097134ff3c332f>
    <TaxCatchAll xmlns="5ebd198d-2f88-4830-a210-afd740722ee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D68820-062B-4D16-B103-DB7661855EED}">
  <ds:schemaRefs>
    <ds:schemaRef ds:uri="4fc7f08d-9308-4b76-9ca7-87abc9c3336b"/>
    <ds:schemaRef ds:uri="5ebd198d-2f88-4830-a210-afd740722e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9FB383-C323-4976-8D50-0EE247C1DAA6}">
  <ds:schemaRefs>
    <ds:schemaRef ds:uri="4fc7f08d-9308-4b76-9ca7-87abc9c3336b"/>
    <ds:schemaRef ds:uri="5ebd198d-2f88-4830-a210-afd740722ee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90645C-6A19-4DC3-B46A-A7B1DA3556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1715</Words>
  <Application>Microsoft Office PowerPoint</Application>
  <PresentationFormat>Breedbeeld</PresentationFormat>
  <Paragraphs>114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Office Theme</vt:lpstr>
      <vt:lpstr>Transport</vt:lpstr>
      <vt:lpstr>Verharde wegen zorgen ervoor dat water niet in de grond kan dringen</vt:lpstr>
      <vt:lpstr>In Vlaanderen hebben we tijdens spitsuren vaak 100en kilometers file.</vt:lpstr>
      <vt:lpstr>We gaan nog te vaak met het vliegtuig op vakantie.</vt:lpstr>
      <vt:lpstr>Voeding</vt:lpstr>
      <vt:lpstr>We eten heel veel vlees.</vt:lpstr>
      <vt:lpstr>We gooien heel veel eten weg.</vt:lpstr>
      <vt:lpstr>We eten niet genoeg seizoensgebonden.</vt:lpstr>
      <vt:lpstr>Hobby</vt:lpstr>
      <vt:lpstr>1/3 van al het katteneten wordt niet opgegeten en beland in de vuilbak.</vt:lpstr>
      <vt:lpstr>Nagellak is heel vervuilend en wordt niet goed gerecycleerd.</vt:lpstr>
      <vt:lpstr>Skimateriaal wordt snel te klein en je draagt het enkel in het skiseizoen.</vt:lpstr>
      <vt:lpstr>Elektronica</vt:lpstr>
      <vt:lpstr>Heel veel mensen houden hun oude gsm bij in plaats van het te recycleren. </vt:lpstr>
      <vt:lpstr>Elektronica is moeilijk te herstellen. </vt:lpstr>
      <vt:lpstr>Batterijen van GSM’s gaan snel stuk omdat we ze heel de nacht opladen. </vt:lpstr>
      <vt:lpstr>Shoppen</vt:lpstr>
      <vt:lpstr>De jeansindustrie is zeer vervuilend. </vt:lpstr>
      <vt:lpstr>Tweedehandswinkels zijn niet altijd overzichtelijk/aantrekkelijk. </vt:lpstr>
      <vt:lpstr>Schoenzoolen zijn sneller versleten dan de bekleding van de schoen.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Inez Vanhoutte</dc:creator>
  <cp:lastModifiedBy>Inez Vanhoutte</cp:lastModifiedBy>
  <cp:revision>218</cp:revision>
  <dcterms:created xsi:type="dcterms:W3CDTF">2024-12-18T13:36:36Z</dcterms:created>
  <dcterms:modified xsi:type="dcterms:W3CDTF">2026-02-11T14:21:35Z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0x0101008705A0E6EBAB124B8049B5807743EF9C</vt:lpwstr>
  </property>
  <property fmtid="{D5CDD505-2E9C-101B-9397-08002B2CF9AE}" pid="3" name="MediaServiceImageTags">
    <vt:lpwstr/>
  </property>
</Properties>
</file>