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51"/>
  </p:notesMasterIdLst>
  <p:sldIdLst>
    <p:sldId id="256" r:id="rId5"/>
    <p:sldId id="258" r:id="rId6"/>
    <p:sldId id="792" r:id="rId7"/>
    <p:sldId id="754" r:id="rId8"/>
    <p:sldId id="753" r:id="rId9"/>
    <p:sldId id="267" r:id="rId10"/>
    <p:sldId id="771" r:id="rId11"/>
    <p:sldId id="550" r:id="rId12"/>
    <p:sldId id="796" r:id="rId13"/>
    <p:sldId id="770" r:id="rId14"/>
    <p:sldId id="755" r:id="rId15"/>
    <p:sldId id="265" r:id="rId16"/>
    <p:sldId id="266" r:id="rId17"/>
    <p:sldId id="772" r:id="rId18"/>
    <p:sldId id="778" r:id="rId19"/>
    <p:sldId id="774" r:id="rId20"/>
    <p:sldId id="557" r:id="rId21"/>
    <p:sldId id="537" r:id="rId22"/>
    <p:sldId id="739" r:id="rId23"/>
    <p:sldId id="538" r:id="rId24"/>
    <p:sldId id="795" r:id="rId25"/>
    <p:sldId id="546" r:id="rId26"/>
    <p:sldId id="561" r:id="rId27"/>
    <p:sldId id="555" r:id="rId28"/>
    <p:sldId id="794" r:id="rId29"/>
    <p:sldId id="376" r:id="rId30"/>
    <p:sldId id="748" r:id="rId31"/>
    <p:sldId id="749" r:id="rId32"/>
    <p:sldId id="750" r:id="rId33"/>
    <p:sldId id="751" r:id="rId34"/>
    <p:sldId id="793" r:id="rId35"/>
    <p:sldId id="752" r:id="rId36"/>
    <p:sldId id="262" r:id="rId37"/>
    <p:sldId id="263" r:id="rId38"/>
    <p:sldId id="268" r:id="rId39"/>
    <p:sldId id="374" r:id="rId40"/>
    <p:sldId id="547" r:id="rId41"/>
    <p:sldId id="548" r:id="rId42"/>
    <p:sldId id="282" r:id="rId43"/>
    <p:sldId id="735" r:id="rId44"/>
    <p:sldId id="744" r:id="rId45"/>
    <p:sldId id="736" r:id="rId46"/>
    <p:sldId id="259" r:id="rId47"/>
    <p:sldId id="333" r:id="rId48"/>
    <p:sldId id="756" r:id="rId49"/>
    <p:sldId id="77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34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3BF0C-24E6-45B4-A81F-E452FDABE0BA}" type="datetimeFigureOut">
              <a:rPr lang="en-US" smtClean="0"/>
              <a:t>2/11/2026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BB8954-50CC-424F-B0CA-A7BD4FB93CB4}" type="slidenum">
              <a:rPr lang="en-US" smtClean="0"/>
              <a:t>‹nr.›</a:t>
            </a:fld>
            <a:endParaRPr lang="en-US"/>
          </a:p>
        </p:txBody>
      </p:sp>
    </p:spTree>
    <p:extLst>
      <p:ext uri="{BB962C8B-B14F-4D97-AF65-F5344CB8AC3E}">
        <p14:creationId xmlns:p14="http://schemas.microsoft.com/office/powerpoint/2010/main" val="279460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nl.wikipedia.org/wiki/Bio-energie" TargetMode="External"/><Relationship Id="rId7" Type="http://schemas.openxmlformats.org/officeDocument/2006/relationships/hyperlink" Target="https://nl.wikipedia.org/wiki/BECCS#cite_note-1"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nl.wikipedia.org/wiki/Bebossing" TargetMode="External"/><Relationship Id="rId5" Type="http://schemas.openxmlformats.org/officeDocument/2006/relationships/hyperlink" Target="https://nl.wikipedia.org/wiki/Biomassa" TargetMode="External"/><Relationship Id="rId4" Type="http://schemas.openxmlformats.org/officeDocument/2006/relationships/hyperlink" Target="https://nl.wikipedia.org/wiki/CO2-afvang_en_-opslag"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nl.wikipedia.org/wiki/Waterdamp" TargetMode="External"/><Relationship Id="rId3" Type="http://schemas.openxmlformats.org/officeDocument/2006/relationships/hyperlink" Target="https://nl.wikipedia.org/wiki/Volumeprocent" TargetMode="External"/><Relationship Id="rId7" Type="http://schemas.openxmlformats.org/officeDocument/2006/relationships/hyperlink" Target="https://nl.wikipedia.org/wiki/Edelga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nl.wikipedia.org/wiki/Argon" TargetMode="External"/><Relationship Id="rId5" Type="http://schemas.openxmlformats.org/officeDocument/2006/relationships/hyperlink" Target="https://nl.wikipedia.org/wiki/Dizuurstof" TargetMode="External"/><Relationship Id="rId4" Type="http://schemas.openxmlformats.org/officeDocument/2006/relationships/hyperlink" Target="https://nl.wikipedia.org/wiki/Distikstof" TargetMode="External"/><Relationship Id="rId9" Type="http://schemas.openxmlformats.org/officeDocument/2006/relationships/hyperlink" Target="https://nl.wikipedia.org/wiki/Koolstofdioxid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limate.copernicus.eu/global-climate-highlights-202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err="1"/>
              <a:t>Klimaat</a:t>
            </a:r>
            <a:r>
              <a:rPr lang="en-US" dirty="0"/>
              <a:t> op </a:t>
            </a:r>
            <a:r>
              <a:rPr lang="en-US" dirty="0" err="1"/>
              <a:t>aarde</a:t>
            </a:r>
            <a:r>
              <a:rPr lang="en-US" dirty="0"/>
              <a:t> </a:t>
            </a:r>
            <a:r>
              <a:rPr lang="en-US" dirty="0" err="1"/>
              <a:t>wordt</a:t>
            </a:r>
            <a:r>
              <a:rPr lang="en-US" dirty="0"/>
              <a:t> </a:t>
            </a:r>
            <a:r>
              <a:rPr lang="en-US" dirty="0" err="1"/>
              <a:t>bepaald</a:t>
            </a:r>
            <a:r>
              <a:rPr lang="en-US" baseline="0" dirty="0"/>
              <a:t> door </a:t>
            </a:r>
            <a:r>
              <a:rPr lang="en-US" baseline="0" dirty="0" err="1"/>
              <a:t>verschillende</a:t>
            </a:r>
            <a:r>
              <a:rPr lang="en-US" baseline="0" dirty="0"/>
              <a:t> </a:t>
            </a:r>
            <a:r>
              <a:rPr lang="en-US" baseline="0" dirty="0" err="1"/>
              <a:t>factoren</a:t>
            </a:r>
            <a:r>
              <a:rPr lang="en-US" baseline="0" dirty="0"/>
              <a:t>.</a:t>
            </a:r>
          </a:p>
          <a:p>
            <a:pPr marL="0" lvl="0" indent="0" algn="l" rtl="0">
              <a:lnSpc>
                <a:spcPct val="100000"/>
              </a:lnSpc>
              <a:spcBef>
                <a:spcPts val="0"/>
              </a:spcBef>
              <a:spcAft>
                <a:spcPts val="0"/>
              </a:spcAft>
              <a:buSzPts val="1100"/>
              <a:buNone/>
            </a:pPr>
            <a:r>
              <a:rPr lang="en-US" baseline="0" dirty="0"/>
              <a:t>-De </a:t>
            </a:r>
            <a:r>
              <a:rPr lang="en-US" baseline="0" dirty="0" err="1"/>
              <a:t>instraling</a:t>
            </a:r>
            <a:r>
              <a:rPr lang="en-US" baseline="0" dirty="0"/>
              <a:t> die we </a:t>
            </a:r>
            <a:r>
              <a:rPr lang="en-US" baseline="0" dirty="0" err="1"/>
              <a:t>ontvangen</a:t>
            </a:r>
            <a:r>
              <a:rPr lang="en-US" baseline="0" dirty="0"/>
              <a:t> van de </a:t>
            </a:r>
            <a:r>
              <a:rPr lang="en-US" baseline="0" dirty="0" err="1"/>
              <a:t>zon</a:t>
            </a:r>
            <a:endParaRPr lang="en-US" baseline="0" dirty="0"/>
          </a:p>
          <a:p>
            <a:pPr marL="0" lvl="0" indent="0" algn="l" rtl="0">
              <a:lnSpc>
                <a:spcPct val="100000"/>
              </a:lnSpc>
              <a:spcBef>
                <a:spcPts val="0"/>
              </a:spcBef>
              <a:spcAft>
                <a:spcPts val="0"/>
              </a:spcAft>
              <a:buSzPts val="1100"/>
              <a:buNone/>
            </a:pPr>
            <a:r>
              <a:rPr lang="en-US" baseline="0" dirty="0"/>
              <a:t>-</a:t>
            </a:r>
            <a:r>
              <a:rPr lang="en-US" baseline="0" dirty="0" err="1"/>
              <a:t>Niet</a:t>
            </a:r>
            <a:r>
              <a:rPr lang="en-US" baseline="0" dirty="0"/>
              <a:t> </a:t>
            </a:r>
            <a:r>
              <a:rPr lang="en-US" baseline="0" dirty="0" err="1"/>
              <a:t>alle</a:t>
            </a:r>
            <a:r>
              <a:rPr lang="en-US" baseline="0" dirty="0"/>
              <a:t> </a:t>
            </a:r>
            <a:r>
              <a:rPr lang="en-US" baseline="0" dirty="0" err="1"/>
              <a:t>straling</a:t>
            </a:r>
            <a:r>
              <a:rPr lang="en-US" baseline="0" dirty="0"/>
              <a:t> die </a:t>
            </a:r>
            <a:r>
              <a:rPr lang="en-US" baseline="0" dirty="0" err="1"/>
              <a:t>onze</a:t>
            </a:r>
            <a:r>
              <a:rPr lang="en-US" baseline="0" dirty="0"/>
              <a:t> </a:t>
            </a:r>
            <a:r>
              <a:rPr lang="en-US" baseline="0" dirty="0" err="1"/>
              <a:t>atmosfeer</a:t>
            </a:r>
            <a:r>
              <a:rPr lang="en-US" baseline="0" dirty="0"/>
              <a:t> </a:t>
            </a:r>
            <a:r>
              <a:rPr lang="en-US" baseline="0" dirty="0" err="1"/>
              <a:t>bereikt</a:t>
            </a:r>
            <a:r>
              <a:rPr lang="en-US" baseline="0" dirty="0"/>
              <a:t> kan de </a:t>
            </a:r>
            <a:r>
              <a:rPr lang="en-US" baseline="0" dirty="0" err="1"/>
              <a:t>aarde</a:t>
            </a:r>
            <a:r>
              <a:rPr lang="en-US" baseline="0" dirty="0"/>
              <a:t> </a:t>
            </a:r>
            <a:r>
              <a:rPr lang="en-US" baseline="0" dirty="0" err="1"/>
              <a:t>opwarmen</a:t>
            </a:r>
            <a:r>
              <a:rPr lang="en-US" baseline="0" dirty="0"/>
              <a:t> -&gt; </a:t>
            </a:r>
            <a:r>
              <a:rPr lang="en-US" baseline="0" dirty="0" err="1"/>
              <a:t>deel</a:t>
            </a:r>
            <a:r>
              <a:rPr lang="en-US" baseline="0" dirty="0"/>
              <a:t> </a:t>
            </a:r>
            <a:r>
              <a:rPr lang="en-US" baseline="0" dirty="0" err="1"/>
              <a:t>weerkaatst</a:t>
            </a:r>
            <a:endParaRPr lang="en-US" baseline="0" dirty="0"/>
          </a:p>
          <a:p>
            <a:pPr marL="0" lvl="0" indent="0" algn="l" rtl="0">
              <a:lnSpc>
                <a:spcPct val="100000"/>
              </a:lnSpc>
              <a:spcBef>
                <a:spcPts val="0"/>
              </a:spcBef>
              <a:spcAft>
                <a:spcPts val="0"/>
              </a:spcAft>
              <a:buSzPts val="1100"/>
              <a:buNone/>
            </a:pPr>
            <a:r>
              <a:rPr lang="en-US" baseline="0" dirty="0"/>
              <a:t>-Rest van </a:t>
            </a:r>
            <a:r>
              <a:rPr lang="en-US" baseline="0" dirty="0" err="1"/>
              <a:t>straling</a:t>
            </a:r>
            <a:r>
              <a:rPr lang="en-US" baseline="0" dirty="0"/>
              <a:t> </a:t>
            </a:r>
            <a:r>
              <a:rPr lang="en-US" baseline="0" dirty="0" err="1"/>
              <a:t>warmt</a:t>
            </a:r>
            <a:r>
              <a:rPr lang="en-US" baseline="0" dirty="0"/>
              <a:t> </a:t>
            </a:r>
            <a:r>
              <a:rPr lang="en-US" baseline="0" dirty="0" err="1"/>
              <a:t>aarde</a:t>
            </a:r>
            <a:r>
              <a:rPr lang="en-US" baseline="0" dirty="0"/>
              <a:t> op, maar die </a:t>
            </a:r>
            <a:r>
              <a:rPr lang="en-US" baseline="0" dirty="0" err="1"/>
              <a:t>warmte</a:t>
            </a:r>
            <a:r>
              <a:rPr lang="en-US" baseline="0" dirty="0"/>
              <a:t> </a:t>
            </a:r>
            <a:r>
              <a:rPr lang="en-US" baseline="0" dirty="0" err="1"/>
              <a:t>blijft</a:t>
            </a:r>
            <a:r>
              <a:rPr lang="en-US" baseline="0" dirty="0"/>
              <a:t> </a:t>
            </a:r>
            <a:r>
              <a:rPr lang="en-US" baseline="0" dirty="0" err="1"/>
              <a:t>niet</a:t>
            </a:r>
            <a:r>
              <a:rPr lang="en-US" baseline="0" dirty="0"/>
              <a:t> op </a:t>
            </a:r>
            <a:r>
              <a:rPr lang="en-US" baseline="0" dirty="0" err="1"/>
              <a:t>aarde</a:t>
            </a:r>
            <a:r>
              <a:rPr lang="en-US" baseline="0" dirty="0"/>
              <a:t> (</a:t>
            </a:r>
            <a:r>
              <a:rPr lang="en-US" baseline="0" dirty="0" err="1"/>
              <a:t>anders</a:t>
            </a:r>
            <a:r>
              <a:rPr lang="en-US" baseline="0" dirty="0"/>
              <a:t> </a:t>
            </a:r>
            <a:r>
              <a:rPr lang="en-US" baseline="0" dirty="0" err="1"/>
              <a:t>zouden</a:t>
            </a:r>
            <a:r>
              <a:rPr lang="en-US" baseline="0" dirty="0"/>
              <a:t> de </a:t>
            </a:r>
            <a:r>
              <a:rPr lang="en-US" baseline="0" dirty="0" err="1"/>
              <a:t>oceanen</a:t>
            </a:r>
            <a:r>
              <a:rPr lang="en-US" baseline="0" dirty="0"/>
              <a:t> </a:t>
            </a:r>
            <a:r>
              <a:rPr lang="en-US" baseline="0" dirty="0" err="1"/>
              <a:t>gaan</a:t>
            </a:r>
            <a:r>
              <a:rPr lang="en-US" baseline="0" dirty="0"/>
              <a:t> </a:t>
            </a:r>
            <a:r>
              <a:rPr lang="en-US" baseline="0" dirty="0" err="1"/>
              <a:t>koken</a:t>
            </a:r>
            <a:r>
              <a:rPr lang="en-US" baseline="0" dirty="0"/>
              <a:t>), maar </a:t>
            </a:r>
            <a:r>
              <a:rPr lang="en-US" baseline="0" dirty="0" err="1"/>
              <a:t>verdwijnt</a:t>
            </a:r>
            <a:r>
              <a:rPr lang="en-US" baseline="0" dirty="0"/>
              <a:t> </a:t>
            </a:r>
            <a:r>
              <a:rPr lang="en-US" baseline="0" dirty="0" err="1"/>
              <a:t>terug</a:t>
            </a:r>
            <a:r>
              <a:rPr lang="en-US" baseline="0" dirty="0"/>
              <a:t> </a:t>
            </a:r>
            <a:r>
              <a:rPr lang="en-US" baseline="0" dirty="0" err="1"/>
              <a:t>naar</a:t>
            </a:r>
            <a:r>
              <a:rPr lang="en-US" baseline="0" dirty="0"/>
              <a:t> de </a:t>
            </a:r>
            <a:r>
              <a:rPr lang="en-US" baseline="0" dirty="0" err="1"/>
              <a:t>ruimte</a:t>
            </a:r>
            <a:r>
              <a:rPr lang="en-US" baseline="0" dirty="0"/>
              <a:t>. Rode </a:t>
            </a:r>
            <a:r>
              <a:rPr lang="en-US" baseline="0" dirty="0" err="1"/>
              <a:t>pijlen</a:t>
            </a:r>
            <a:r>
              <a:rPr lang="en-US" baseline="0" dirty="0"/>
              <a:t>. </a:t>
            </a:r>
            <a:r>
              <a:rPr lang="en-US" baseline="0" dirty="0" err="1"/>
              <a:t>Dat</a:t>
            </a:r>
            <a:r>
              <a:rPr lang="en-US" baseline="0" dirty="0"/>
              <a:t> </a:t>
            </a:r>
            <a:r>
              <a:rPr lang="en-US" baseline="0" dirty="0" err="1"/>
              <a:t>gebeurt</a:t>
            </a:r>
            <a:r>
              <a:rPr lang="en-US" baseline="0" dirty="0"/>
              <a:t> </a:t>
            </a:r>
            <a:r>
              <a:rPr lang="en-US" baseline="0" dirty="0" err="1"/>
              <a:t>echter</a:t>
            </a:r>
            <a:r>
              <a:rPr lang="en-US" baseline="0" dirty="0"/>
              <a:t> met </a:t>
            </a:r>
            <a:r>
              <a:rPr lang="en-US" baseline="0" dirty="0" err="1"/>
              <a:t>vertraging</a:t>
            </a:r>
            <a:r>
              <a:rPr lang="en-US" baseline="0" dirty="0"/>
              <a:t> – </a:t>
            </a:r>
            <a:r>
              <a:rPr lang="en-US" baseline="0" dirty="0" err="1"/>
              <a:t>broeikasgassen</a:t>
            </a:r>
            <a:r>
              <a:rPr lang="en-US" baseline="0" dirty="0"/>
              <a:t> </a:t>
            </a:r>
            <a:r>
              <a:rPr lang="en-US" baseline="0" dirty="0" err="1"/>
              <a:t>houden</a:t>
            </a:r>
            <a:r>
              <a:rPr lang="en-US" baseline="0" dirty="0"/>
              <a:t> de </a:t>
            </a:r>
            <a:r>
              <a:rPr lang="en-US" baseline="0" dirty="0" err="1"/>
              <a:t>warmte</a:t>
            </a:r>
            <a:r>
              <a:rPr lang="en-US" baseline="0" dirty="0"/>
              <a:t> vast. Ze </a:t>
            </a:r>
            <a:r>
              <a:rPr lang="en-US" baseline="0" dirty="0" err="1"/>
              <a:t>liggen</a:t>
            </a:r>
            <a:r>
              <a:rPr lang="en-US" baseline="0" dirty="0"/>
              <a:t> </a:t>
            </a:r>
            <a:r>
              <a:rPr lang="en-US" baseline="0" dirty="0" err="1"/>
              <a:t>dus</a:t>
            </a:r>
            <a:r>
              <a:rPr lang="en-US" baseline="0" dirty="0"/>
              <a:t> </a:t>
            </a:r>
            <a:r>
              <a:rPr lang="en-US" baseline="0" dirty="0" err="1"/>
              <a:t>als</a:t>
            </a:r>
            <a:r>
              <a:rPr lang="en-US" baseline="0" dirty="0"/>
              <a:t> </a:t>
            </a:r>
            <a:r>
              <a:rPr lang="en-US" baseline="0" dirty="0" err="1"/>
              <a:t>een</a:t>
            </a:r>
            <a:r>
              <a:rPr lang="en-US" baseline="0" dirty="0"/>
              <a:t> </a:t>
            </a:r>
            <a:r>
              <a:rPr lang="en-US" baseline="0" dirty="0" err="1"/>
              <a:t>dekentje</a:t>
            </a:r>
            <a:r>
              <a:rPr lang="en-US" baseline="0" dirty="0"/>
              <a:t> </a:t>
            </a:r>
            <a:r>
              <a:rPr lang="en-US" baseline="0" dirty="0" err="1"/>
              <a:t>rond</a:t>
            </a:r>
            <a:r>
              <a:rPr lang="en-US" baseline="0" dirty="0"/>
              <a:t> de </a:t>
            </a:r>
            <a:r>
              <a:rPr lang="en-US" baseline="0" dirty="0" err="1"/>
              <a:t>aarde</a:t>
            </a:r>
            <a:r>
              <a:rPr lang="en-US" baseline="0" dirty="0"/>
              <a:t>.</a:t>
            </a:r>
          </a:p>
          <a:p>
            <a:pPr marL="0" lvl="0" indent="0" algn="l" rtl="0">
              <a:lnSpc>
                <a:spcPct val="100000"/>
              </a:lnSpc>
              <a:spcBef>
                <a:spcPts val="0"/>
              </a:spcBef>
              <a:spcAft>
                <a:spcPts val="0"/>
              </a:spcAft>
              <a:buSzPts val="1100"/>
              <a:buNone/>
            </a:pPr>
            <a:r>
              <a:rPr lang="en-US" baseline="0" dirty="0"/>
              <a:t>Radiative forcing: de </a:t>
            </a:r>
            <a:r>
              <a:rPr lang="en-US" baseline="0" dirty="0" err="1"/>
              <a:t>straling</a:t>
            </a:r>
            <a:r>
              <a:rPr lang="en-US" baseline="0" dirty="0"/>
              <a:t> die we ‘</a:t>
            </a:r>
            <a:r>
              <a:rPr lang="en-US" baseline="0" dirty="0" err="1"/>
              <a:t>forceren</a:t>
            </a:r>
            <a:r>
              <a:rPr lang="en-US" baseline="0" dirty="0"/>
              <a:t>’ om op </a:t>
            </a:r>
            <a:r>
              <a:rPr lang="en-US" baseline="0" dirty="0" err="1"/>
              <a:t>aarde</a:t>
            </a:r>
            <a:r>
              <a:rPr lang="en-US" baseline="0" dirty="0"/>
              <a:t> </a:t>
            </a:r>
            <a:r>
              <a:rPr lang="en-US" baseline="0" dirty="0" err="1"/>
              <a:t>te</a:t>
            </a:r>
            <a:r>
              <a:rPr lang="en-US" baseline="0" dirty="0"/>
              <a:t> </a:t>
            </a:r>
            <a:r>
              <a:rPr lang="en-US" baseline="0" dirty="0" err="1"/>
              <a:t>blijven</a:t>
            </a:r>
            <a:endParaRPr lang="en-US" baseline="0" dirty="0"/>
          </a:p>
          <a:p>
            <a:pPr marL="0" lvl="0" indent="0" algn="l" rtl="0">
              <a:lnSpc>
                <a:spcPct val="100000"/>
              </a:lnSpc>
              <a:spcBef>
                <a:spcPts val="0"/>
              </a:spcBef>
              <a:spcAft>
                <a:spcPts val="0"/>
              </a:spcAft>
              <a:buSzPts val="1100"/>
              <a:buNone/>
            </a:pPr>
            <a:r>
              <a:rPr lang="en-US" baseline="0" dirty="0"/>
              <a:t>90% van de extra </a:t>
            </a:r>
            <a:r>
              <a:rPr lang="en-US" baseline="0" dirty="0" err="1"/>
              <a:t>energie</a:t>
            </a:r>
            <a:r>
              <a:rPr lang="en-US" baseline="0" dirty="0"/>
              <a:t> die de </a:t>
            </a:r>
            <a:r>
              <a:rPr lang="en-US" baseline="0" dirty="0" err="1"/>
              <a:t>aarde</a:t>
            </a:r>
            <a:r>
              <a:rPr lang="en-US" baseline="0" dirty="0"/>
              <a:t> </a:t>
            </a:r>
            <a:r>
              <a:rPr lang="en-US" baseline="0" dirty="0" err="1"/>
              <a:t>bijhoudt</a:t>
            </a:r>
            <a:r>
              <a:rPr lang="en-US" baseline="0" dirty="0"/>
              <a:t> </a:t>
            </a:r>
            <a:r>
              <a:rPr lang="en-US" baseline="0" dirty="0" err="1"/>
              <a:t>wordt</a:t>
            </a:r>
            <a:r>
              <a:rPr lang="en-US" baseline="0" dirty="0"/>
              <a:t> </a:t>
            </a:r>
            <a:r>
              <a:rPr lang="en-US" baseline="0" dirty="0" err="1"/>
              <a:t>opgeslagen</a:t>
            </a:r>
            <a:r>
              <a:rPr lang="en-US" baseline="0" dirty="0"/>
              <a:t> door de </a:t>
            </a:r>
            <a:r>
              <a:rPr lang="en-US" baseline="0" dirty="0" err="1"/>
              <a:t>oceanen</a:t>
            </a:r>
            <a:r>
              <a:rPr lang="en-US" baseline="0" dirty="0"/>
              <a:t> -&gt; </a:t>
            </a:r>
            <a:r>
              <a:rPr lang="en-US" baseline="0" dirty="0" err="1"/>
              <a:t>stijging</a:t>
            </a:r>
            <a:r>
              <a:rPr lang="en-US" baseline="0" dirty="0"/>
              <a:t> </a:t>
            </a:r>
            <a:r>
              <a:rPr lang="en-US" baseline="0" dirty="0" err="1"/>
              <a:t>oceaantemperatuur</a:t>
            </a:r>
            <a:endParaRPr dirty="0"/>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8043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Inter"/>
              </a:rPr>
              <a:t>De </a:t>
            </a:r>
            <a:r>
              <a:rPr lang="en-US" b="0" i="0" err="1">
                <a:solidFill>
                  <a:srgbClr val="333333"/>
                </a:solidFill>
                <a:effectLst/>
                <a:latin typeface="Inter"/>
              </a:rPr>
              <a:t>koostofflux</a:t>
            </a:r>
            <a:r>
              <a:rPr lang="en-US" b="0" i="0">
                <a:solidFill>
                  <a:srgbClr val="333333"/>
                </a:solidFill>
                <a:effectLst/>
                <a:latin typeface="Inter"/>
              </a:rPr>
              <a:t> </a:t>
            </a:r>
            <a:r>
              <a:rPr lang="en-US" b="0" i="0" err="1">
                <a:solidFill>
                  <a:srgbClr val="333333"/>
                </a:solidFill>
                <a:effectLst/>
                <a:latin typeface="Inter"/>
              </a:rPr>
              <a:t>beschrijft</a:t>
            </a:r>
            <a:r>
              <a:rPr lang="en-US" b="0" i="0">
                <a:solidFill>
                  <a:srgbClr val="333333"/>
                </a:solidFill>
                <a:effectLst/>
                <a:latin typeface="Inter"/>
              </a:rPr>
              <a:t> de </a:t>
            </a:r>
            <a:r>
              <a:rPr lang="en-US" b="0" i="0" err="1">
                <a:solidFill>
                  <a:srgbClr val="333333"/>
                </a:solidFill>
                <a:effectLst/>
                <a:latin typeface="Inter"/>
              </a:rPr>
              <a:t>uitwisselingssnelheid</a:t>
            </a:r>
            <a:r>
              <a:rPr lang="en-US" b="0" i="0">
                <a:solidFill>
                  <a:srgbClr val="333333"/>
                </a:solidFill>
                <a:effectLst/>
                <a:latin typeface="Inter"/>
              </a:rPr>
              <a:t> van </a:t>
            </a:r>
            <a:r>
              <a:rPr lang="en-US" b="0" i="0" err="1">
                <a:solidFill>
                  <a:srgbClr val="333333"/>
                </a:solidFill>
                <a:effectLst/>
                <a:latin typeface="Inter"/>
              </a:rPr>
              <a:t>koolstof</a:t>
            </a:r>
            <a:r>
              <a:rPr lang="en-US" b="0" i="0">
                <a:solidFill>
                  <a:srgbClr val="333333"/>
                </a:solidFill>
                <a:effectLst/>
                <a:latin typeface="Inter"/>
              </a:rPr>
              <a:t> </a:t>
            </a:r>
            <a:r>
              <a:rPr lang="en-US" b="0" i="0" err="1">
                <a:solidFill>
                  <a:srgbClr val="333333"/>
                </a:solidFill>
                <a:effectLst/>
                <a:latin typeface="Inter"/>
              </a:rPr>
              <a:t>tussen</a:t>
            </a:r>
            <a:r>
              <a:rPr lang="en-US" b="0" i="0">
                <a:solidFill>
                  <a:srgbClr val="333333"/>
                </a:solidFill>
                <a:effectLst/>
                <a:latin typeface="Inter"/>
              </a:rPr>
              <a:t> </a:t>
            </a:r>
            <a:r>
              <a:rPr lang="en-US" b="0" i="0" err="1">
                <a:solidFill>
                  <a:srgbClr val="333333"/>
                </a:solidFill>
                <a:effectLst/>
                <a:latin typeface="Inter"/>
              </a:rPr>
              <a:t>verschillende</a:t>
            </a:r>
            <a:r>
              <a:rPr lang="en-US" b="0" i="0">
                <a:solidFill>
                  <a:srgbClr val="333333"/>
                </a:solidFill>
                <a:effectLst/>
                <a:latin typeface="Inter"/>
              </a:rPr>
              <a:t> </a:t>
            </a:r>
            <a:r>
              <a:rPr lang="en-US" b="0" i="0" err="1">
                <a:solidFill>
                  <a:srgbClr val="333333"/>
                </a:solidFill>
                <a:effectLst/>
                <a:latin typeface="Inter"/>
              </a:rPr>
              <a:t>koolstofbronnen</a:t>
            </a:r>
            <a:r>
              <a:rPr lang="en-US" b="0" i="0">
                <a:solidFill>
                  <a:srgbClr val="333333"/>
                </a:solidFill>
                <a:effectLst/>
                <a:latin typeface="Inter"/>
              </a:rPr>
              <a:t>.</a:t>
            </a:r>
            <a:endParaRPr lang="en-US"/>
          </a:p>
          <a:p>
            <a:endParaRPr lang="en-US"/>
          </a:p>
        </p:txBody>
      </p:sp>
      <p:sp>
        <p:nvSpPr>
          <p:cNvPr id="4" name="Slide Number Placeholder 3"/>
          <p:cNvSpPr>
            <a:spLocks noGrp="1"/>
          </p:cNvSpPr>
          <p:nvPr>
            <p:ph type="sldNum" sz="quarter" idx="5"/>
          </p:nvPr>
        </p:nvSpPr>
        <p:spPr/>
        <p:txBody>
          <a:bodyPr/>
          <a:lstStyle/>
          <a:p>
            <a:fld id="{B9BB8954-50CC-424F-B0CA-A7BD4FB93CB4}" type="slidenum">
              <a:rPr lang="en-US" smtClean="0"/>
              <a:t>14</a:t>
            </a:fld>
            <a:endParaRPr lang="en-US"/>
          </a:p>
        </p:txBody>
      </p:sp>
    </p:spTree>
    <p:extLst>
      <p:ext uri="{BB962C8B-B14F-4D97-AF65-F5344CB8AC3E}">
        <p14:creationId xmlns:p14="http://schemas.microsoft.com/office/powerpoint/2010/main" val="2425532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8954-50CC-424F-B0CA-A7BD4FB93CB4}" type="slidenum">
              <a:rPr lang="en-US" smtClean="0"/>
              <a:t>16</a:t>
            </a:fld>
            <a:endParaRPr lang="en-US"/>
          </a:p>
        </p:txBody>
      </p:sp>
    </p:spTree>
    <p:extLst>
      <p:ext uri="{BB962C8B-B14F-4D97-AF65-F5344CB8AC3E}">
        <p14:creationId xmlns:p14="http://schemas.microsoft.com/office/powerpoint/2010/main" val="1395911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Focus hard op co2 door </a:t>
            </a:r>
            <a:r>
              <a:rPr lang="en-US" dirty="0" err="1"/>
              <a:t>hoeveelheid</a:t>
            </a:r>
            <a:r>
              <a:rPr lang="en-US" dirty="0"/>
              <a:t> maar </a:t>
            </a:r>
            <a:r>
              <a:rPr lang="en-US" dirty="0" err="1"/>
              <a:t>methaan</a:t>
            </a:r>
            <a:r>
              <a:rPr lang="en-US" dirty="0"/>
              <a:t> </a:t>
            </a:r>
            <a:r>
              <a:rPr lang="en-US" dirty="0" err="1"/>
              <a:t>en</a:t>
            </a:r>
            <a:r>
              <a:rPr lang="en-US" dirty="0"/>
              <a:t> </a:t>
            </a:r>
            <a:r>
              <a:rPr lang="en-US" dirty="0" err="1"/>
              <a:t>lachgas</a:t>
            </a:r>
            <a:r>
              <a:rPr lang="en-US" dirty="0"/>
              <a:t> </a:t>
            </a:r>
            <a:r>
              <a:rPr lang="en-US" dirty="0" err="1"/>
              <a:t>zijn</a:t>
            </a:r>
            <a:r>
              <a:rPr lang="en-US" dirty="0"/>
              <a:t> </a:t>
            </a:r>
            <a:r>
              <a:rPr lang="en-US" dirty="0" err="1"/>
              <a:t>sterker</a:t>
            </a:r>
            <a:r>
              <a:rPr lang="en-US" dirty="0"/>
              <a:t>!</a:t>
            </a:r>
          </a:p>
          <a:p>
            <a:r>
              <a:rPr lang="en-US" dirty="0" err="1"/>
              <a:t>Sterkte</a:t>
            </a:r>
            <a:r>
              <a:rPr lang="en-US" dirty="0"/>
              <a:t> van </a:t>
            </a:r>
            <a:r>
              <a:rPr lang="en-US" dirty="0" err="1"/>
              <a:t>broeikasgas</a:t>
            </a:r>
            <a:r>
              <a:rPr lang="en-US" dirty="0"/>
              <a:t> </a:t>
            </a:r>
            <a:r>
              <a:rPr lang="en-US" dirty="0" err="1"/>
              <a:t>vertalen</a:t>
            </a:r>
            <a:r>
              <a:rPr lang="en-US" dirty="0"/>
              <a:t> </a:t>
            </a:r>
            <a:r>
              <a:rPr lang="en-US" dirty="0" err="1"/>
              <a:t>naar</a:t>
            </a:r>
            <a:r>
              <a:rPr lang="en-US" dirty="0"/>
              <a:t> </a:t>
            </a:r>
            <a:r>
              <a:rPr lang="nl-BE" sz="1100" dirty="0"/>
              <a:t>CO</a:t>
            </a:r>
            <a:r>
              <a:rPr lang="nl-BE" sz="1100" baseline="-25000" dirty="0"/>
              <a:t>2</a:t>
            </a:r>
            <a:r>
              <a:rPr lang="nl-BE" sz="1100" dirty="0"/>
              <a:t> </a:t>
            </a:r>
            <a:r>
              <a:rPr lang="en-US" dirty="0"/>
              <a:t>=</a:t>
            </a:r>
            <a:r>
              <a:rPr lang="nl-BE" sz="1100" dirty="0"/>
              <a:t>CO</a:t>
            </a:r>
            <a:r>
              <a:rPr lang="nl-BE" sz="1100" baseline="-25000" dirty="0"/>
              <a:t>2</a:t>
            </a:r>
            <a:r>
              <a:rPr lang="nl-BE" sz="1100" dirty="0"/>
              <a:t> </a:t>
            </a:r>
            <a:r>
              <a:rPr lang="en-US" dirty="0"/>
              <a:t> equivalent: N</a:t>
            </a:r>
            <a:r>
              <a:rPr lang="nl-BE" sz="1100" baseline="-25000" dirty="0"/>
              <a:t>2</a:t>
            </a:r>
            <a:r>
              <a:rPr lang="en-US" dirty="0"/>
              <a:t>O </a:t>
            </a:r>
            <a:r>
              <a:rPr lang="en-US" dirty="0" err="1"/>
              <a:t>lachgas</a:t>
            </a:r>
            <a:r>
              <a:rPr lang="en-US" dirty="0"/>
              <a:t> x 265 </a:t>
            </a:r>
            <a:r>
              <a:rPr lang="en-US" dirty="0" err="1"/>
              <a:t>en</a:t>
            </a:r>
            <a:r>
              <a:rPr lang="en-US" dirty="0"/>
              <a:t> CH</a:t>
            </a:r>
            <a:r>
              <a:rPr lang="nl-BE" sz="1100" baseline="-25000" dirty="0"/>
              <a:t>4</a:t>
            </a:r>
            <a:r>
              <a:rPr lang="en-US" dirty="0"/>
              <a:t> </a:t>
            </a:r>
            <a:r>
              <a:rPr lang="en-US" dirty="0" err="1"/>
              <a:t>methaan</a:t>
            </a:r>
            <a:r>
              <a:rPr lang="en-US" dirty="0"/>
              <a:t> x28</a:t>
            </a:r>
          </a:p>
        </p:txBody>
      </p:sp>
    </p:spTree>
    <p:extLst>
      <p:ext uri="{BB962C8B-B14F-4D97-AF65-F5344CB8AC3E}">
        <p14:creationId xmlns:p14="http://schemas.microsoft.com/office/powerpoint/2010/main" val="3000433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48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err="1">
                <a:solidFill>
                  <a:srgbClr val="333333"/>
                </a:solidFill>
                <a:effectLst/>
                <a:latin typeface="Inter"/>
              </a:rPr>
              <a:t>TWh</a:t>
            </a:r>
            <a:r>
              <a:rPr lang="en-US" b="0" i="0" dirty="0">
                <a:solidFill>
                  <a:srgbClr val="333333"/>
                </a:solidFill>
                <a:effectLst/>
                <a:latin typeface="Inter"/>
              </a:rPr>
              <a:t> is a unit of energy that represents one trillion (NL: </a:t>
            </a:r>
            <a:r>
              <a:rPr lang="en-US" b="0" i="0" dirty="0" err="1">
                <a:solidFill>
                  <a:srgbClr val="333333"/>
                </a:solidFill>
                <a:effectLst/>
                <a:latin typeface="Inter"/>
              </a:rPr>
              <a:t>biljoen</a:t>
            </a:r>
            <a:r>
              <a:rPr lang="en-US" b="0" i="0" dirty="0">
                <a:solidFill>
                  <a:srgbClr val="333333"/>
                </a:solidFill>
                <a:effectLst/>
                <a:latin typeface="Inter"/>
              </a:rPr>
              <a:t>) watts of power used for one hour.</a:t>
            </a:r>
          </a:p>
          <a:p>
            <a:r>
              <a:rPr lang="en-US" b="0" i="0" dirty="0">
                <a:solidFill>
                  <a:srgbClr val="333333"/>
                </a:solidFill>
                <a:effectLst/>
                <a:latin typeface="Inter"/>
              </a:rPr>
              <a:t>Fossil fuels still enough for more than 300 years!</a:t>
            </a:r>
            <a:endParaRPr lang="en-US" dirty="0"/>
          </a:p>
        </p:txBody>
      </p:sp>
    </p:spTree>
    <p:extLst>
      <p:ext uri="{BB962C8B-B14F-4D97-AF65-F5344CB8AC3E}">
        <p14:creationId xmlns:p14="http://schemas.microsoft.com/office/powerpoint/2010/main" val="1831513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72CF6-0FE4-613D-5427-C3E8EAD11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5E2021-096C-39EC-12B0-721075E2B14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E292E7B-41C3-232E-3885-2F7F743EC6BA}"/>
              </a:ext>
            </a:extLst>
          </p:cNvPr>
          <p:cNvSpPr>
            <a:spLocks noGrp="1"/>
          </p:cNvSpPr>
          <p:nvPr>
            <p:ph type="body" idx="1"/>
          </p:nvPr>
        </p:nvSpPr>
        <p:spPr/>
        <p:txBody>
          <a:bodyPr/>
          <a:lstStyle/>
          <a:p>
            <a:r>
              <a:rPr lang="en-US" dirty="0"/>
              <a:t>Er is </a:t>
            </a:r>
            <a:r>
              <a:rPr lang="en-US" dirty="0" err="1"/>
              <a:t>een</a:t>
            </a:r>
            <a:r>
              <a:rPr lang="en-US" dirty="0"/>
              <a:t> </a:t>
            </a:r>
            <a:r>
              <a:rPr lang="en-US" dirty="0" err="1"/>
              <a:t>teveel</a:t>
            </a:r>
            <a:r>
              <a:rPr lang="en-US" dirty="0"/>
              <a:t> </a:t>
            </a:r>
            <a:r>
              <a:rPr lang="en-US" dirty="0" err="1"/>
              <a:t>aan</a:t>
            </a:r>
            <a:r>
              <a:rPr lang="en-US" dirty="0"/>
              <a:t> </a:t>
            </a:r>
            <a:r>
              <a:rPr lang="en-US" dirty="0" err="1"/>
              <a:t>mest</a:t>
            </a:r>
            <a:r>
              <a:rPr lang="en-US" dirty="0"/>
              <a:t> op </a:t>
            </a:r>
            <a:r>
              <a:rPr lang="en-US" dirty="0" err="1"/>
              <a:t>verschillende</a:t>
            </a:r>
            <a:r>
              <a:rPr lang="en-US" dirty="0"/>
              <a:t> </a:t>
            </a:r>
            <a:r>
              <a:rPr lang="en-US" dirty="0" err="1"/>
              <a:t>plekken</a:t>
            </a:r>
            <a:r>
              <a:rPr lang="en-US" dirty="0"/>
              <a:t> </a:t>
            </a:r>
            <a:r>
              <a:rPr lang="en-US" dirty="0" err="1"/>
              <a:t>en</a:t>
            </a:r>
            <a:r>
              <a:rPr lang="en-US" dirty="0"/>
              <a:t> elders </a:t>
            </a:r>
            <a:r>
              <a:rPr lang="en-US" dirty="0" err="1"/>
              <a:t>te</a:t>
            </a:r>
            <a:r>
              <a:rPr lang="en-US" dirty="0"/>
              <a:t> </a:t>
            </a:r>
            <a:r>
              <a:rPr lang="en-US" dirty="0" err="1"/>
              <a:t>kort</a:t>
            </a:r>
            <a:r>
              <a:rPr lang="en-US" dirty="0"/>
              <a:t> </a:t>
            </a:r>
          </a:p>
          <a:p>
            <a:r>
              <a:rPr lang="en-US" dirty="0" err="1"/>
              <a:t>Fossiele</a:t>
            </a:r>
            <a:r>
              <a:rPr lang="en-US" dirty="0"/>
              <a:t> </a:t>
            </a:r>
            <a:r>
              <a:rPr lang="en-US" dirty="0" err="1"/>
              <a:t>brandstoffen</a:t>
            </a:r>
            <a:r>
              <a:rPr lang="en-US" dirty="0"/>
              <a:t> </a:t>
            </a:r>
            <a:r>
              <a:rPr lang="en-US" dirty="0" err="1"/>
              <a:t>nodig</a:t>
            </a:r>
            <a:r>
              <a:rPr lang="en-US" dirty="0"/>
              <a:t> om </a:t>
            </a:r>
            <a:r>
              <a:rPr lang="en-US" dirty="0" err="1"/>
              <a:t>kunstmest</a:t>
            </a:r>
            <a:r>
              <a:rPr lang="en-US" dirty="0"/>
              <a:t> </a:t>
            </a:r>
            <a:r>
              <a:rPr lang="en-US" dirty="0" err="1"/>
              <a:t>te</a:t>
            </a:r>
            <a:r>
              <a:rPr lang="en-US" dirty="0"/>
              <a:t> </a:t>
            </a:r>
            <a:r>
              <a:rPr lang="en-US" dirty="0" err="1"/>
              <a:t>produceren</a:t>
            </a:r>
            <a:r>
              <a:rPr lang="en-US" dirty="0"/>
              <a:t>. </a:t>
            </a:r>
          </a:p>
          <a:p>
            <a:r>
              <a:rPr lang="en-US" dirty="0" err="1"/>
              <a:t>Materialen</a:t>
            </a:r>
            <a:r>
              <a:rPr lang="en-US" dirty="0"/>
              <a:t> </a:t>
            </a:r>
            <a:r>
              <a:rPr lang="en-US" dirty="0" err="1"/>
              <a:t>schaarser</a:t>
            </a:r>
            <a:r>
              <a:rPr lang="en-US" dirty="0"/>
              <a:t>: </a:t>
            </a:r>
            <a:r>
              <a:rPr lang="en-US" dirty="0" err="1"/>
              <a:t>fosfor</a:t>
            </a:r>
            <a:r>
              <a:rPr lang="en-US" dirty="0"/>
              <a:t>! -&gt; </a:t>
            </a:r>
            <a:r>
              <a:rPr lang="en-US" dirty="0" err="1"/>
              <a:t>nood</a:t>
            </a:r>
            <a:r>
              <a:rPr lang="en-US" dirty="0"/>
              <a:t> </a:t>
            </a:r>
            <a:r>
              <a:rPr lang="en-US" dirty="0" err="1"/>
              <a:t>aan</a:t>
            </a:r>
            <a:r>
              <a:rPr lang="en-US" dirty="0"/>
              <a:t> </a:t>
            </a:r>
            <a:r>
              <a:rPr lang="en-US" dirty="0" err="1"/>
              <a:t>gebruik</a:t>
            </a:r>
            <a:r>
              <a:rPr lang="en-US" dirty="0"/>
              <a:t> van </a:t>
            </a:r>
            <a:r>
              <a:rPr lang="en-US" dirty="0" err="1"/>
              <a:t>mest</a:t>
            </a:r>
            <a:r>
              <a:rPr lang="en-US" dirty="0"/>
              <a:t> </a:t>
            </a:r>
            <a:r>
              <a:rPr lang="en-US" dirty="0" err="1"/>
              <a:t>ipv</a:t>
            </a:r>
            <a:r>
              <a:rPr lang="en-US" dirty="0"/>
              <a:t> </a:t>
            </a:r>
            <a:r>
              <a:rPr lang="en-US" dirty="0" err="1"/>
              <a:t>kunstmest</a:t>
            </a:r>
            <a:endParaRPr lang="en-US" dirty="0"/>
          </a:p>
          <a:p>
            <a:r>
              <a:rPr lang="en-US" dirty="0"/>
              <a:t>Stop import </a:t>
            </a:r>
            <a:r>
              <a:rPr lang="en-US" dirty="0" err="1"/>
              <a:t>veevoeder</a:t>
            </a:r>
            <a:endParaRPr lang="en-US" dirty="0"/>
          </a:p>
        </p:txBody>
      </p:sp>
    </p:spTree>
    <p:extLst>
      <p:ext uri="{BB962C8B-B14F-4D97-AF65-F5344CB8AC3E}">
        <p14:creationId xmlns:p14="http://schemas.microsoft.com/office/powerpoint/2010/main" val="928919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err="1"/>
              <a:t>Crops</a:t>
            </a:r>
            <a:r>
              <a:rPr lang="nl-BE" dirty="0"/>
              <a:t>= gewassen</a:t>
            </a:r>
          </a:p>
          <a:p>
            <a:r>
              <a:rPr lang="nl-BE" dirty="0"/>
              <a:t>Er gaat te veel landgebruik naar vee-industrie</a:t>
            </a:r>
          </a:p>
          <a:p>
            <a:r>
              <a:rPr lang="nl-BE" dirty="0"/>
              <a:t>Per stap in de voedselketen gaat maar 10% van de energie naar de volgende stap.</a:t>
            </a:r>
          </a:p>
          <a:p>
            <a:r>
              <a:rPr lang="nl-BE" dirty="0"/>
              <a:t>Greenpeace: Europese landbouw voedt vooral vee </a:t>
            </a:r>
            <a:r>
              <a:rPr lang="nl-BE" dirty="0" err="1"/>
              <a:t>ipv</a:t>
            </a:r>
            <a:r>
              <a:rPr lang="nl-BE" dirty="0"/>
              <a:t> mensen</a:t>
            </a:r>
          </a:p>
          <a:p>
            <a:r>
              <a:rPr lang="nl-BE" dirty="0"/>
              <a:t>Eiwitshift nodig</a:t>
            </a:r>
          </a:p>
        </p:txBody>
      </p:sp>
      <p:sp>
        <p:nvSpPr>
          <p:cNvPr id="4" name="Slide Number Placeholder 3"/>
          <p:cNvSpPr>
            <a:spLocks noGrp="1"/>
          </p:cNvSpPr>
          <p:nvPr>
            <p:ph type="sldNum" sz="quarter" idx="5"/>
          </p:nvPr>
        </p:nvSpPr>
        <p:spPr/>
        <p:txBody>
          <a:bodyPr/>
          <a:lstStyle/>
          <a:p>
            <a:fld id="{D92DDBF2-BA58-4B3C-BDE8-A4C7B46D5C84}" type="slidenum">
              <a:rPr lang="en-US" smtClean="0"/>
              <a:t>22</a:t>
            </a:fld>
            <a:endParaRPr lang="en-US" dirty="0"/>
          </a:p>
        </p:txBody>
      </p:sp>
    </p:spTree>
    <p:extLst>
      <p:ext uri="{BB962C8B-B14F-4D97-AF65-F5344CB8AC3E}">
        <p14:creationId xmlns:p14="http://schemas.microsoft.com/office/powerpoint/2010/main" val="2362079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Pets are less than 1%</a:t>
            </a:r>
          </a:p>
        </p:txBody>
      </p:sp>
    </p:spTree>
    <p:extLst>
      <p:ext uri="{BB962C8B-B14F-4D97-AF65-F5344CB8AC3E}">
        <p14:creationId xmlns:p14="http://schemas.microsoft.com/office/powerpoint/2010/main" val="898913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BE" dirty="0"/>
              <a:t>https://www.vrt.be/vrtnws/nl/2025/06/16/nieuwe-voedingsadviezen-hogegezondheidsraad/</a:t>
            </a:r>
          </a:p>
          <a:p>
            <a:r>
              <a:rPr lang="nl-BE" dirty="0"/>
              <a:t>https://www.hgr-css.be/nl/advies/9805-9807/voedingsaanbevelingen-voor-de-belgische-bevolking-2025</a:t>
            </a:r>
          </a:p>
          <a:p>
            <a:endParaRPr lang="nl-BE" dirty="0"/>
          </a:p>
        </p:txBody>
      </p:sp>
    </p:spTree>
    <p:extLst>
      <p:ext uri="{BB962C8B-B14F-4D97-AF65-F5344CB8AC3E}">
        <p14:creationId xmlns:p14="http://schemas.microsoft.com/office/powerpoint/2010/main" val="1100464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Coronary mortality: hart </a:t>
            </a:r>
            <a:r>
              <a:rPr lang="en-US" dirty="0" err="1"/>
              <a:t>en</a:t>
            </a:r>
            <a:r>
              <a:rPr lang="en-US" dirty="0"/>
              <a:t> </a:t>
            </a:r>
            <a:r>
              <a:rPr lang="en-US" dirty="0" err="1"/>
              <a:t>vaatziekten</a:t>
            </a:r>
            <a:endParaRPr lang="en-US" dirty="0"/>
          </a:p>
          <a:p>
            <a:r>
              <a:rPr lang="en-US" dirty="0" err="1"/>
              <a:t>Mediteraans</a:t>
            </a:r>
            <a:r>
              <a:rPr lang="en-US" dirty="0"/>
              <a:t> </a:t>
            </a:r>
            <a:r>
              <a:rPr lang="en-US" dirty="0" err="1"/>
              <a:t>dieet</a:t>
            </a:r>
            <a:r>
              <a:rPr lang="en-US" dirty="0"/>
              <a:t> </a:t>
            </a:r>
            <a:r>
              <a:rPr lang="nl-NL" b="0" i="0" dirty="0">
                <a:solidFill>
                  <a:srgbClr val="373A3C"/>
                </a:solidFill>
                <a:effectLst/>
                <a:latin typeface="Alegreya Sans"/>
              </a:rPr>
              <a:t>bestaat altijd grotendeels uit groenten, fruit, noten, peulvruchten, volle granen, magere zuivelproducten, olijfolie, gevogelte en vis. En een matig alcoholgebruik.</a:t>
            </a:r>
          </a:p>
          <a:p>
            <a:r>
              <a:rPr lang="nl-NL" b="0" i="0" dirty="0" err="1">
                <a:solidFill>
                  <a:srgbClr val="373A3C"/>
                </a:solidFill>
                <a:effectLst/>
                <a:latin typeface="Alegreya Sans"/>
              </a:rPr>
              <a:t>Pescetarian</a:t>
            </a:r>
            <a:r>
              <a:rPr lang="nl-NL" b="0" i="0" dirty="0">
                <a:solidFill>
                  <a:srgbClr val="373A3C"/>
                </a:solidFill>
                <a:effectLst/>
                <a:latin typeface="Alegreya Sans"/>
              </a:rPr>
              <a:t>: </a:t>
            </a:r>
            <a:r>
              <a:rPr lang="nl-NL" b="0" i="0" dirty="0">
                <a:solidFill>
                  <a:srgbClr val="333333"/>
                </a:solidFill>
                <a:effectLst/>
                <a:latin typeface="Inter"/>
              </a:rPr>
              <a:t> voedingswijze waarbij iemand ervoor kiest geen zoogdieren en vogels te eten, maar wel vis of andere zeedieren</a:t>
            </a:r>
            <a:endParaRPr lang="en-US" dirty="0"/>
          </a:p>
        </p:txBody>
      </p:sp>
      <p:sp>
        <p:nvSpPr>
          <p:cNvPr id="4" name="Slide Number Placeholder 3"/>
          <p:cNvSpPr>
            <a:spLocks noGrp="1"/>
          </p:cNvSpPr>
          <p:nvPr>
            <p:ph type="sldNum" sz="quarter" idx="5"/>
          </p:nvPr>
        </p:nvSpPr>
        <p:spPr/>
        <p:txBody>
          <a:bodyPr/>
          <a:lstStyle/>
          <a:p>
            <a:fld id="{D92DDBF2-BA58-4B3C-BDE8-A4C7B46D5C84}" type="slidenum">
              <a:rPr lang="en-US" smtClean="0"/>
              <a:t>26</a:t>
            </a:fld>
            <a:endParaRPr lang="en-US" dirty="0"/>
          </a:p>
        </p:txBody>
      </p:sp>
    </p:spTree>
    <p:extLst>
      <p:ext uri="{BB962C8B-B14F-4D97-AF65-F5344CB8AC3E}">
        <p14:creationId xmlns:p14="http://schemas.microsoft.com/office/powerpoint/2010/main" val="105856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0623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nl-NL" b="0" i="0" dirty="0">
                <a:solidFill>
                  <a:srgbClr val="333333"/>
                </a:solidFill>
                <a:effectLst/>
                <a:latin typeface="Inter"/>
              </a:rPr>
              <a:t>Fluorkoolwaterstoffen = HFK </a:t>
            </a:r>
          </a:p>
          <a:p>
            <a:pPr marL="158750" indent="0">
              <a:buNone/>
            </a:pPr>
            <a:r>
              <a:rPr lang="nl-NL" b="0" i="0" dirty="0">
                <a:solidFill>
                  <a:srgbClr val="333333"/>
                </a:solidFill>
                <a:effectLst/>
                <a:latin typeface="Inter"/>
              </a:rPr>
              <a:t>Tussen 150-5000 keer sterker dan CO2</a:t>
            </a:r>
            <a:endParaRPr lang="en-US" dirty="0"/>
          </a:p>
        </p:txBody>
      </p:sp>
    </p:spTree>
    <p:extLst>
      <p:ext uri="{BB962C8B-B14F-4D97-AF65-F5344CB8AC3E}">
        <p14:creationId xmlns:p14="http://schemas.microsoft.com/office/powerpoint/2010/main" val="1185689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Nieuwe</a:t>
            </a:r>
            <a:r>
              <a:rPr lang="en-US" dirty="0"/>
              <a:t> studies </a:t>
            </a:r>
            <a:r>
              <a:rPr lang="en-US" dirty="0" err="1"/>
              <a:t>tonen</a:t>
            </a:r>
            <a:r>
              <a:rPr lang="en-US" dirty="0"/>
              <a:t> </a:t>
            </a:r>
            <a:r>
              <a:rPr lang="en-US" dirty="0" err="1"/>
              <a:t>aan</a:t>
            </a:r>
            <a:r>
              <a:rPr lang="en-US" dirty="0"/>
              <a:t> </a:t>
            </a:r>
            <a:r>
              <a:rPr lang="en-US" dirty="0" err="1"/>
              <a:t>dat</a:t>
            </a:r>
            <a:r>
              <a:rPr lang="en-US" dirty="0"/>
              <a:t> </a:t>
            </a:r>
            <a:r>
              <a:rPr lang="en-US" dirty="0" err="1"/>
              <a:t>eiwitshift</a:t>
            </a:r>
            <a:r>
              <a:rPr lang="en-US" dirty="0"/>
              <a:t> 7 Gt CO2 </a:t>
            </a:r>
            <a:r>
              <a:rPr lang="en-US" dirty="0" err="1"/>
              <a:t>kan</a:t>
            </a:r>
            <a:r>
              <a:rPr lang="en-US" dirty="0"/>
              <a:t> </a:t>
            </a:r>
            <a:r>
              <a:rPr lang="en-US" dirty="0" err="1"/>
              <a:t>vermijden</a:t>
            </a:r>
            <a:r>
              <a:rPr lang="en-US" dirty="0"/>
              <a:t> per </a:t>
            </a:r>
            <a:r>
              <a:rPr lang="en-US" dirty="0" err="1"/>
              <a:t>jaar</a:t>
            </a:r>
            <a:r>
              <a:rPr lang="en-US" dirty="0"/>
              <a:t>!</a:t>
            </a:r>
            <a:r>
              <a:rPr lang="nl-BE" dirty="0"/>
              <a:t> </a:t>
            </a:r>
            <a:endParaRPr lang="en-US" dirty="0">
              <a:solidFill>
                <a:srgbClr val="FF0000"/>
              </a:solidFill>
            </a:endParaRPr>
          </a:p>
        </p:txBody>
      </p:sp>
      <p:sp>
        <p:nvSpPr>
          <p:cNvPr id="4" name="Slide Number Placeholder 3"/>
          <p:cNvSpPr>
            <a:spLocks noGrp="1"/>
          </p:cNvSpPr>
          <p:nvPr>
            <p:ph type="sldNum" sz="quarter" idx="5"/>
          </p:nvPr>
        </p:nvSpPr>
        <p:spPr/>
        <p:txBody>
          <a:bodyPr/>
          <a:lstStyle/>
          <a:p>
            <a:fld id="{D92DDBF2-BA58-4B3C-BDE8-A4C7B46D5C84}" type="slidenum">
              <a:rPr lang="en-US" smtClean="0"/>
              <a:t>36</a:t>
            </a:fld>
            <a:endParaRPr lang="en-US" dirty="0"/>
          </a:p>
        </p:txBody>
      </p:sp>
    </p:spTree>
    <p:extLst>
      <p:ext uri="{BB962C8B-B14F-4D97-AF65-F5344CB8AC3E}">
        <p14:creationId xmlns:p14="http://schemas.microsoft.com/office/powerpoint/2010/main" val="3855754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8311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a:t>+- 55% wordt opgenomen door natuurlijke systemen (land en oceaan). Dit zijn de huidige cijfers. </a:t>
            </a:r>
          </a:p>
        </p:txBody>
      </p:sp>
      <p:sp>
        <p:nvSpPr>
          <p:cNvPr id="4" name="Slide Number Placeholder 3"/>
          <p:cNvSpPr>
            <a:spLocks noGrp="1"/>
          </p:cNvSpPr>
          <p:nvPr>
            <p:ph type="sldNum" sz="quarter" idx="5"/>
          </p:nvPr>
        </p:nvSpPr>
        <p:spPr/>
        <p:txBody>
          <a:bodyPr/>
          <a:lstStyle/>
          <a:p>
            <a:fld id="{79F15F0D-0086-4AA2-B6A5-68EE7F73BBEC}" type="slidenum">
              <a:rPr lang="en-US" smtClean="0"/>
              <a:t>39</a:t>
            </a:fld>
            <a:endParaRPr lang="en-US"/>
          </a:p>
        </p:txBody>
      </p:sp>
    </p:spTree>
    <p:extLst>
      <p:ext uri="{BB962C8B-B14F-4D97-AF65-F5344CB8AC3E}">
        <p14:creationId xmlns:p14="http://schemas.microsoft.com/office/powerpoint/2010/main" val="182312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a:t>Meer dan de helft van onze emissies worden gebufferd door natuurlijke systemen</a:t>
            </a:r>
          </a:p>
        </p:txBody>
      </p:sp>
      <p:sp>
        <p:nvSpPr>
          <p:cNvPr id="4" name="Slide Number Placeholder 3"/>
          <p:cNvSpPr>
            <a:spLocks noGrp="1"/>
          </p:cNvSpPr>
          <p:nvPr>
            <p:ph type="sldNum" sz="quarter" idx="5"/>
          </p:nvPr>
        </p:nvSpPr>
        <p:spPr/>
        <p:txBody>
          <a:bodyPr/>
          <a:lstStyle/>
          <a:p>
            <a:fld id="{79F15F0D-0086-4AA2-B6A5-68EE7F73BBEC}" type="slidenum">
              <a:rPr lang="en-US" smtClean="0"/>
              <a:t>40</a:t>
            </a:fld>
            <a:endParaRPr lang="en-US"/>
          </a:p>
        </p:txBody>
      </p:sp>
    </p:spTree>
    <p:extLst>
      <p:ext uri="{BB962C8B-B14F-4D97-AF65-F5344CB8AC3E}">
        <p14:creationId xmlns:p14="http://schemas.microsoft.com/office/powerpoint/2010/main" val="1601104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79F15F0D-0086-4AA2-B6A5-68EE7F73BBEC}" type="slidenum">
              <a:rPr lang="en-US" smtClean="0"/>
              <a:t>41</a:t>
            </a:fld>
            <a:endParaRPr lang="en-US"/>
          </a:p>
        </p:txBody>
      </p:sp>
    </p:spTree>
    <p:extLst>
      <p:ext uri="{BB962C8B-B14F-4D97-AF65-F5344CB8AC3E}">
        <p14:creationId xmlns:p14="http://schemas.microsoft.com/office/powerpoint/2010/main" val="2708657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0" i="0" dirty="0">
                <a:solidFill>
                  <a:srgbClr val="1F2937"/>
                </a:solidFill>
                <a:effectLst/>
                <a:latin typeface="Poppins" panose="00000500000000000000" pitchFamily="2" charset="0"/>
              </a:rPr>
              <a:t>IPCC: For context, total annual anthropogenic CO2 emissions were 10.8 +- 0.8 </a:t>
            </a:r>
            <a:r>
              <a:rPr lang="en-US" b="0" i="0" dirty="0" err="1">
                <a:solidFill>
                  <a:srgbClr val="1F2937"/>
                </a:solidFill>
                <a:effectLst/>
                <a:latin typeface="Poppins" panose="00000500000000000000" pitchFamily="2" charset="0"/>
              </a:rPr>
              <a:t>GtC</a:t>
            </a:r>
            <a:r>
              <a:rPr lang="en-US" b="0" i="0" dirty="0">
                <a:solidFill>
                  <a:srgbClr val="1F2937"/>
                </a:solidFill>
                <a:effectLst/>
                <a:latin typeface="Poppins" panose="00000500000000000000" pitchFamily="2" charset="0"/>
              </a:rPr>
              <a:t> yr-1 (</a:t>
            </a:r>
            <a:r>
              <a:rPr lang="en-US" b="1" i="0" dirty="0">
                <a:solidFill>
                  <a:srgbClr val="1F2937"/>
                </a:solidFill>
                <a:effectLst/>
                <a:latin typeface="Poppins" panose="00000500000000000000" pitchFamily="2" charset="0"/>
              </a:rPr>
              <a:t>39.6 +- 2.9 GtCO2 yr-1) on average over the period 2008-2017</a:t>
            </a:r>
            <a:r>
              <a:rPr lang="en-US" b="0" i="0" dirty="0">
                <a:solidFill>
                  <a:srgbClr val="1F2937"/>
                </a:solidFill>
                <a:effectLst/>
                <a:latin typeface="Poppins" panose="00000500000000000000" pitchFamily="2" charset="0"/>
              </a:rPr>
              <a:t>. Total annual anthropogenic methane emissions were </a:t>
            </a:r>
            <a:r>
              <a:rPr lang="en-US" b="1" i="0" dirty="0">
                <a:solidFill>
                  <a:srgbClr val="1F2937"/>
                </a:solidFill>
                <a:effectLst/>
                <a:latin typeface="Poppins" panose="00000500000000000000" pitchFamily="2" charset="0"/>
              </a:rPr>
              <a:t>0.35 +- 0.01 GtCH4 yr-1</a:t>
            </a:r>
            <a:r>
              <a:rPr lang="en-US" b="0" i="0" dirty="0">
                <a:solidFill>
                  <a:srgbClr val="1F2937"/>
                </a:solidFill>
                <a:effectLst/>
                <a:latin typeface="Poppins" panose="00000500000000000000" pitchFamily="2" charset="0"/>
              </a:rPr>
              <a:t>, on average over the period 2003-2012. </a:t>
            </a:r>
          </a:p>
          <a:p>
            <a:pPr marL="158750" indent="0">
              <a:buNone/>
            </a:pPr>
            <a:endParaRPr lang="en-US" b="0" i="0" dirty="0">
              <a:solidFill>
                <a:srgbClr val="1F2937"/>
              </a:solidFill>
              <a:effectLst/>
              <a:latin typeface="Poppins" panose="00000500000000000000" pitchFamily="2" charset="0"/>
            </a:endParaRPr>
          </a:p>
          <a:p>
            <a:pPr marL="158750" indent="0">
              <a:buNone/>
            </a:pPr>
            <a:r>
              <a:rPr lang="en-US" b="0" i="0" dirty="0">
                <a:solidFill>
                  <a:srgbClr val="1F2937"/>
                </a:solidFill>
                <a:effectLst/>
                <a:latin typeface="Poppins" panose="00000500000000000000" pitchFamily="2" charset="0"/>
              </a:rPr>
              <a:t>1GtCO2= </a:t>
            </a:r>
            <a:r>
              <a:rPr lang="nl-NL" b="0" i="0" dirty="0">
                <a:solidFill>
                  <a:srgbClr val="333333"/>
                </a:solidFill>
                <a:effectLst/>
                <a:latin typeface="Inter"/>
              </a:rPr>
              <a:t>1 000 000 000 ton (1 000 000 000 000 kg) CO2</a:t>
            </a:r>
            <a:endParaRPr lang="nl-BE" dirty="0"/>
          </a:p>
        </p:txBody>
      </p:sp>
      <p:sp>
        <p:nvSpPr>
          <p:cNvPr id="4" name="Slide Number Placeholder 3"/>
          <p:cNvSpPr>
            <a:spLocks noGrp="1"/>
          </p:cNvSpPr>
          <p:nvPr>
            <p:ph type="sldNum" sz="quarter" idx="5"/>
          </p:nvPr>
        </p:nvSpPr>
        <p:spPr/>
        <p:txBody>
          <a:bodyPr/>
          <a:lstStyle/>
          <a:p>
            <a:fld id="{79F15F0D-0086-4AA2-B6A5-68EE7F73BBEC}" type="slidenum">
              <a:rPr lang="en-US" smtClean="0"/>
              <a:t>42</a:t>
            </a:fld>
            <a:endParaRPr lang="en-US"/>
          </a:p>
        </p:txBody>
      </p:sp>
    </p:spTree>
    <p:extLst>
      <p:ext uri="{BB962C8B-B14F-4D97-AF65-F5344CB8AC3E}">
        <p14:creationId xmlns:p14="http://schemas.microsoft.com/office/powerpoint/2010/main" val="1840531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Different biomes have different carbon stocks – in plants and soil</a:t>
            </a:r>
          </a:p>
        </p:txBody>
      </p:sp>
      <p:sp>
        <p:nvSpPr>
          <p:cNvPr id="4" name="Slide Number Placeholder 3"/>
          <p:cNvSpPr>
            <a:spLocks noGrp="1"/>
          </p:cNvSpPr>
          <p:nvPr>
            <p:ph type="sldNum" sz="quarter" idx="10"/>
          </p:nvPr>
        </p:nvSpPr>
        <p:spPr/>
        <p:txBody>
          <a:bodyPr/>
          <a:lstStyle/>
          <a:p>
            <a:fld id="{79F15F0D-0086-4AA2-B6A5-68EE7F73BBEC}" type="slidenum">
              <a:rPr lang="en-US" smtClean="0"/>
              <a:t>43</a:t>
            </a:fld>
            <a:endParaRPr lang="en-US"/>
          </a:p>
        </p:txBody>
      </p:sp>
    </p:spTree>
    <p:extLst>
      <p:ext uri="{BB962C8B-B14F-4D97-AF65-F5344CB8AC3E}">
        <p14:creationId xmlns:p14="http://schemas.microsoft.com/office/powerpoint/2010/main" val="3300208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nl-BE" sz="1800" b="1" dirty="0">
                <a:solidFill>
                  <a:srgbClr val="000000"/>
                </a:solidFill>
                <a:effectLst/>
                <a:latin typeface="Aptos" panose="020B0004020202020204" pitchFamily="34" charset="0"/>
                <a:ea typeface="Times New Roman" panose="02020603050405020304" pitchFamily="18" charset="0"/>
              </a:rPr>
              <a:t>Negatieve emissie technologieën: bijvoorbeeld staalslakken</a:t>
            </a:r>
            <a:endParaRPr lang="en-GB" b="1" dirty="0"/>
          </a:p>
          <a:p>
            <a:r>
              <a:rPr lang="en-GB" dirty="0" err="1"/>
              <a:t>Koolstof</a:t>
            </a:r>
            <a:r>
              <a:rPr lang="en-GB" dirty="0"/>
              <a:t> </a:t>
            </a:r>
            <a:r>
              <a:rPr lang="en-GB" dirty="0" err="1"/>
              <a:t>terug</a:t>
            </a:r>
            <a:r>
              <a:rPr lang="en-GB" dirty="0"/>
              <a:t> </a:t>
            </a:r>
            <a:r>
              <a:rPr lang="en-GB" dirty="0" err="1"/>
              <a:t>vanwaar</a:t>
            </a:r>
            <a:r>
              <a:rPr lang="en-GB" dirty="0"/>
              <a:t> het </a:t>
            </a:r>
            <a:r>
              <a:rPr lang="en-GB" dirty="0" err="1"/>
              <a:t>vandaan</a:t>
            </a:r>
            <a:r>
              <a:rPr lang="en-GB" dirty="0"/>
              <a:t> </a:t>
            </a:r>
            <a:r>
              <a:rPr lang="en-GB" dirty="0" err="1"/>
              <a:t>komt</a:t>
            </a:r>
            <a:r>
              <a:rPr lang="en-GB" dirty="0"/>
              <a:t>: de </a:t>
            </a:r>
            <a:r>
              <a:rPr lang="en-GB" dirty="0" err="1"/>
              <a:t>bodem</a:t>
            </a:r>
            <a:endParaRPr lang="en-GB" dirty="0"/>
          </a:p>
          <a:p>
            <a:r>
              <a:rPr lang="en-GB" dirty="0"/>
              <a:t>Planten </a:t>
            </a:r>
            <a:r>
              <a:rPr lang="en-GB" dirty="0" err="1"/>
              <a:t>verbranden</a:t>
            </a:r>
            <a:r>
              <a:rPr lang="en-GB" dirty="0"/>
              <a:t> op </a:t>
            </a:r>
            <a:r>
              <a:rPr lang="en-GB" dirty="0" err="1"/>
              <a:t>lage</a:t>
            </a:r>
            <a:r>
              <a:rPr lang="en-GB" dirty="0"/>
              <a:t> </a:t>
            </a:r>
            <a:r>
              <a:rPr lang="en-GB" dirty="0" err="1"/>
              <a:t>zuurstof</a:t>
            </a:r>
            <a:r>
              <a:rPr lang="en-GB" dirty="0"/>
              <a:t> </a:t>
            </a:r>
            <a:r>
              <a:rPr lang="en-GB" dirty="0" err="1"/>
              <a:t>gehalte</a:t>
            </a:r>
            <a:r>
              <a:rPr lang="en-GB" dirty="0"/>
              <a:t>: </a:t>
            </a:r>
            <a:r>
              <a:rPr lang="en-GB" dirty="0" err="1"/>
              <a:t>verkolen</a:t>
            </a:r>
            <a:r>
              <a:rPr lang="en-GB" dirty="0"/>
              <a:t> -&gt; </a:t>
            </a:r>
            <a:r>
              <a:rPr lang="en-GB" dirty="0" err="1"/>
              <a:t>inactief</a:t>
            </a:r>
            <a:r>
              <a:rPr lang="en-GB" dirty="0"/>
              <a:t>, </a:t>
            </a:r>
            <a:r>
              <a:rPr lang="en-GB" dirty="0" err="1"/>
              <a:t>voor</a:t>
            </a:r>
            <a:r>
              <a:rPr lang="en-GB" dirty="0"/>
              <a:t> </a:t>
            </a:r>
            <a:r>
              <a:rPr lang="en-GB" dirty="0" err="1"/>
              <a:t>lange</a:t>
            </a:r>
            <a:r>
              <a:rPr lang="en-GB" dirty="0"/>
              <a:t> </a:t>
            </a:r>
            <a:r>
              <a:rPr lang="en-GB" dirty="0" err="1"/>
              <a:t>tijd</a:t>
            </a:r>
            <a:r>
              <a:rPr lang="en-GB" dirty="0"/>
              <a:t> in de </a:t>
            </a:r>
            <a:r>
              <a:rPr lang="en-GB" dirty="0" err="1"/>
              <a:t>bodem</a:t>
            </a:r>
            <a:r>
              <a:rPr lang="en-GB" dirty="0"/>
              <a:t>, </a:t>
            </a:r>
            <a:r>
              <a:rPr lang="en-GB" dirty="0" err="1"/>
              <a:t>meer</a:t>
            </a:r>
            <a:r>
              <a:rPr lang="en-GB" dirty="0"/>
              <a:t> </a:t>
            </a:r>
            <a:r>
              <a:rPr lang="en-GB" dirty="0" err="1"/>
              <a:t>organisch</a:t>
            </a:r>
            <a:r>
              <a:rPr lang="en-GB" dirty="0"/>
              <a:t> material in de </a:t>
            </a:r>
            <a:r>
              <a:rPr lang="en-GB" dirty="0" err="1"/>
              <a:t>bodem</a:t>
            </a:r>
            <a:r>
              <a:rPr lang="en-GB" dirty="0"/>
              <a:t>= </a:t>
            </a:r>
            <a:r>
              <a:rPr lang="en-GB" dirty="0" err="1"/>
              <a:t>beter</a:t>
            </a:r>
            <a:r>
              <a:rPr lang="en-GB" dirty="0"/>
              <a:t> </a:t>
            </a:r>
            <a:r>
              <a:rPr lang="en-GB" dirty="0" err="1"/>
              <a:t>tegen</a:t>
            </a:r>
            <a:r>
              <a:rPr lang="en-GB" dirty="0"/>
              <a:t> </a:t>
            </a:r>
            <a:r>
              <a:rPr lang="en-GB" dirty="0" err="1"/>
              <a:t>klimaatverandering</a:t>
            </a:r>
            <a:r>
              <a:rPr lang="en-GB" dirty="0"/>
              <a:t> (</a:t>
            </a:r>
            <a:r>
              <a:rPr lang="en-GB" dirty="0" err="1"/>
              <a:t>erosie</a:t>
            </a:r>
            <a:r>
              <a:rPr lang="en-GB" dirty="0"/>
              <a:t>, </a:t>
            </a:r>
            <a:r>
              <a:rPr lang="en-GB" dirty="0" err="1"/>
              <a:t>droogte</a:t>
            </a:r>
            <a:r>
              <a:rPr lang="en-GB" dirty="0"/>
              <a:t>… etc)</a:t>
            </a:r>
          </a:p>
          <a:p>
            <a:r>
              <a:rPr lang="en-GB" dirty="0" err="1"/>
              <a:t>Biobrandstof</a:t>
            </a:r>
            <a:r>
              <a:rPr lang="en-GB" dirty="0"/>
              <a:t>: </a:t>
            </a:r>
            <a:r>
              <a:rPr lang="en-GB" dirty="0" err="1"/>
              <a:t>vb</a:t>
            </a:r>
            <a:r>
              <a:rPr lang="en-GB" dirty="0"/>
              <a:t> </a:t>
            </a:r>
            <a:r>
              <a:rPr lang="en-GB" dirty="0" err="1"/>
              <a:t>afval</a:t>
            </a:r>
            <a:r>
              <a:rPr lang="en-GB" dirty="0"/>
              <a:t> van de </a:t>
            </a:r>
            <a:r>
              <a:rPr lang="en-GB" dirty="0" err="1"/>
              <a:t>papierindustrie</a:t>
            </a:r>
            <a:r>
              <a:rPr lang="en-GB" dirty="0"/>
              <a:t>: </a:t>
            </a:r>
            <a:r>
              <a:rPr lang="en-GB" dirty="0">
                <a:solidFill>
                  <a:srgbClr val="3366CC"/>
                </a:solidFill>
                <a:hlinkClick r:id="rId3"/>
              </a:rPr>
              <a:t>Bio-energie</a:t>
            </a:r>
            <a:r>
              <a:rPr lang="en-GB" dirty="0">
                <a:solidFill>
                  <a:srgbClr val="202122"/>
                </a:solidFill>
              </a:rPr>
              <a:t> </a:t>
            </a:r>
            <a:r>
              <a:rPr lang="en-GB" dirty="0" err="1">
                <a:solidFill>
                  <a:srgbClr val="202122"/>
                </a:solidFill>
              </a:rPr>
              <a:t>gecombineerd</a:t>
            </a:r>
            <a:r>
              <a:rPr lang="en-GB" dirty="0">
                <a:solidFill>
                  <a:srgbClr val="202122"/>
                </a:solidFill>
              </a:rPr>
              <a:t> met </a:t>
            </a:r>
            <a:r>
              <a:rPr lang="en-GB" dirty="0">
                <a:solidFill>
                  <a:srgbClr val="3366CC"/>
                </a:solidFill>
                <a:hlinkClick r:id="rId4"/>
              </a:rPr>
              <a:t>CO</a:t>
            </a:r>
            <a:r>
              <a:rPr lang="en-GB" baseline="-25000" dirty="0">
                <a:solidFill>
                  <a:srgbClr val="3366CC"/>
                </a:solidFill>
                <a:hlinkClick r:id="rId4"/>
              </a:rPr>
              <a:t>2</a:t>
            </a:r>
            <a:r>
              <a:rPr lang="en-GB" dirty="0">
                <a:solidFill>
                  <a:srgbClr val="3366CC"/>
                </a:solidFill>
                <a:hlinkClick r:id="rId4"/>
              </a:rPr>
              <a:t>-afvang en -opslag</a:t>
            </a:r>
            <a:r>
              <a:rPr lang="en-GB" dirty="0">
                <a:solidFill>
                  <a:srgbClr val="202122"/>
                </a:solidFill>
              </a:rPr>
              <a:t> </a:t>
            </a:r>
            <a:r>
              <a:rPr lang="en-GB" dirty="0" err="1">
                <a:solidFill>
                  <a:srgbClr val="202122"/>
                </a:solidFill>
              </a:rPr>
              <a:t>wordt</a:t>
            </a:r>
            <a:r>
              <a:rPr lang="en-GB" dirty="0">
                <a:solidFill>
                  <a:srgbClr val="202122"/>
                </a:solidFill>
              </a:rPr>
              <a:t> </a:t>
            </a:r>
            <a:r>
              <a:rPr lang="en-GB" dirty="0" err="1">
                <a:solidFill>
                  <a:srgbClr val="202122"/>
                </a:solidFill>
              </a:rPr>
              <a:t>internationaal</a:t>
            </a:r>
            <a:r>
              <a:rPr lang="en-GB" dirty="0">
                <a:solidFill>
                  <a:srgbClr val="202122"/>
                </a:solidFill>
              </a:rPr>
              <a:t> </a:t>
            </a:r>
            <a:r>
              <a:rPr lang="en-GB" dirty="0" err="1">
                <a:solidFill>
                  <a:srgbClr val="202122"/>
                </a:solidFill>
              </a:rPr>
              <a:t>aangeduid</a:t>
            </a:r>
            <a:r>
              <a:rPr lang="en-GB" dirty="0">
                <a:solidFill>
                  <a:srgbClr val="202122"/>
                </a:solidFill>
              </a:rPr>
              <a:t> met </a:t>
            </a:r>
            <a:r>
              <a:rPr lang="en-GB" b="1" dirty="0">
                <a:solidFill>
                  <a:srgbClr val="202122"/>
                </a:solidFill>
              </a:rPr>
              <a:t>BECCS</a:t>
            </a:r>
            <a:r>
              <a:rPr lang="en-GB" dirty="0">
                <a:solidFill>
                  <a:srgbClr val="202122"/>
                </a:solidFill>
              </a:rPr>
              <a:t> (Bio-Energy with Carbon Capture Storage). BECCS </a:t>
            </a:r>
            <a:r>
              <a:rPr lang="en-GB" dirty="0" err="1">
                <a:solidFill>
                  <a:srgbClr val="202122"/>
                </a:solidFill>
              </a:rPr>
              <a:t>geldt</a:t>
            </a:r>
            <a:r>
              <a:rPr lang="en-GB" dirty="0">
                <a:solidFill>
                  <a:srgbClr val="202122"/>
                </a:solidFill>
              </a:rPr>
              <a:t> </a:t>
            </a:r>
            <a:r>
              <a:rPr lang="en-GB" dirty="0" err="1">
                <a:solidFill>
                  <a:srgbClr val="202122"/>
                </a:solidFill>
              </a:rPr>
              <a:t>momenteel</a:t>
            </a:r>
            <a:r>
              <a:rPr lang="en-GB" dirty="0">
                <a:solidFill>
                  <a:srgbClr val="202122"/>
                </a:solidFill>
              </a:rPr>
              <a:t> </a:t>
            </a:r>
            <a:r>
              <a:rPr lang="en-GB" dirty="0" err="1">
                <a:solidFill>
                  <a:srgbClr val="202122"/>
                </a:solidFill>
              </a:rPr>
              <a:t>als</a:t>
            </a:r>
            <a:r>
              <a:rPr lang="en-GB" dirty="0">
                <a:solidFill>
                  <a:srgbClr val="202122"/>
                </a:solidFill>
              </a:rPr>
              <a:t> de </a:t>
            </a:r>
            <a:r>
              <a:rPr lang="en-GB" dirty="0" err="1">
                <a:solidFill>
                  <a:srgbClr val="202122"/>
                </a:solidFill>
              </a:rPr>
              <a:t>voornaamste</a:t>
            </a:r>
            <a:r>
              <a:rPr lang="en-GB" dirty="0">
                <a:solidFill>
                  <a:srgbClr val="202122"/>
                </a:solidFill>
              </a:rPr>
              <a:t> </a:t>
            </a:r>
            <a:r>
              <a:rPr lang="en-GB" dirty="0" err="1">
                <a:solidFill>
                  <a:srgbClr val="202122"/>
                </a:solidFill>
              </a:rPr>
              <a:t>methode</a:t>
            </a:r>
            <a:r>
              <a:rPr lang="en-GB" dirty="0">
                <a:solidFill>
                  <a:srgbClr val="202122"/>
                </a:solidFill>
              </a:rPr>
              <a:t> om </a:t>
            </a:r>
            <a:r>
              <a:rPr lang="en-GB" dirty="0" err="1">
                <a:solidFill>
                  <a:srgbClr val="202122"/>
                </a:solidFill>
              </a:rPr>
              <a:t>actief</a:t>
            </a:r>
            <a:r>
              <a:rPr lang="en-GB" dirty="0">
                <a:solidFill>
                  <a:srgbClr val="202122"/>
                </a:solidFill>
              </a:rPr>
              <a:t> CO</a:t>
            </a:r>
            <a:r>
              <a:rPr lang="en-GB" baseline="-25000" dirty="0">
                <a:solidFill>
                  <a:srgbClr val="202122"/>
                </a:solidFill>
              </a:rPr>
              <a:t>2</a:t>
            </a:r>
            <a:r>
              <a:rPr lang="en-GB" dirty="0">
                <a:solidFill>
                  <a:srgbClr val="202122"/>
                </a:solidFill>
              </a:rPr>
              <a:t> </a:t>
            </a:r>
            <a:r>
              <a:rPr lang="en-GB" dirty="0" err="1">
                <a:solidFill>
                  <a:srgbClr val="202122"/>
                </a:solidFill>
              </a:rPr>
              <a:t>uit</a:t>
            </a:r>
            <a:r>
              <a:rPr lang="en-GB" dirty="0">
                <a:solidFill>
                  <a:srgbClr val="202122"/>
                </a:solidFill>
              </a:rPr>
              <a:t> de </a:t>
            </a:r>
            <a:r>
              <a:rPr lang="en-GB" dirty="0" err="1">
                <a:solidFill>
                  <a:srgbClr val="202122"/>
                </a:solidFill>
              </a:rPr>
              <a:t>atmosfeer</a:t>
            </a:r>
            <a:r>
              <a:rPr lang="en-GB" dirty="0">
                <a:solidFill>
                  <a:srgbClr val="202122"/>
                </a:solidFill>
              </a:rPr>
              <a:t> </a:t>
            </a:r>
            <a:r>
              <a:rPr lang="en-GB" dirty="0" err="1">
                <a:solidFill>
                  <a:srgbClr val="202122"/>
                </a:solidFill>
              </a:rPr>
              <a:t>te</a:t>
            </a:r>
            <a:r>
              <a:rPr lang="en-GB" dirty="0">
                <a:solidFill>
                  <a:srgbClr val="202122"/>
                </a:solidFill>
              </a:rPr>
              <a:t> </a:t>
            </a:r>
            <a:r>
              <a:rPr lang="en-GB" dirty="0" err="1">
                <a:solidFill>
                  <a:srgbClr val="202122"/>
                </a:solidFill>
              </a:rPr>
              <a:t>halen</a:t>
            </a:r>
            <a:r>
              <a:rPr lang="en-GB" dirty="0">
                <a:solidFill>
                  <a:srgbClr val="202122"/>
                </a:solidFill>
              </a:rPr>
              <a:t>. Door de </a:t>
            </a:r>
            <a:r>
              <a:rPr lang="en-GB" dirty="0" err="1">
                <a:solidFill>
                  <a:srgbClr val="202122"/>
                </a:solidFill>
              </a:rPr>
              <a:t>eigenschap</a:t>
            </a:r>
            <a:r>
              <a:rPr lang="en-GB" dirty="0">
                <a:solidFill>
                  <a:srgbClr val="202122"/>
                </a:solidFill>
              </a:rPr>
              <a:t> van </a:t>
            </a:r>
            <a:r>
              <a:rPr lang="en-GB" dirty="0" err="1">
                <a:solidFill>
                  <a:srgbClr val="202122"/>
                </a:solidFill>
              </a:rPr>
              <a:t>bomen</a:t>
            </a:r>
            <a:r>
              <a:rPr lang="en-GB" dirty="0">
                <a:solidFill>
                  <a:srgbClr val="202122"/>
                </a:solidFill>
              </a:rPr>
              <a:t> </a:t>
            </a:r>
            <a:r>
              <a:rPr lang="en-GB" dirty="0" err="1">
                <a:solidFill>
                  <a:srgbClr val="202122"/>
                </a:solidFill>
              </a:rPr>
              <a:t>en</a:t>
            </a:r>
            <a:r>
              <a:rPr lang="en-GB" dirty="0">
                <a:solidFill>
                  <a:srgbClr val="202122"/>
                </a:solidFill>
              </a:rPr>
              <a:t> </a:t>
            </a:r>
            <a:r>
              <a:rPr lang="en-GB" dirty="0" err="1">
                <a:solidFill>
                  <a:srgbClr val="202122"/>
                </a:solidFill>
              </a:rPr>
              <a:t>planten</a:t>
            </a:r>
            <a:r>
              <a:rPr lang="en-GB" dirty="0">
                <a:solidFill>
                  <a:srgbClr val="202122"/>
                </a:solidFill>
              </a:rPr>
              <a:t> om </a:t>
            </a:r>
            <a:r>
              <a:rPr lang="en-GB" dirty="0" err="1">
                <a:solidFill>
                  <a:srgbClr val="202122"/>
                </a:solidFill>
              </a:rPr>
              <a:t>tijdens</a:t>
            </a:r>
            <a:r>
              <a:rPr lang="en-GB" dirty="0">
                <a:solidFill>
                  <a:srgbClr val="202122"/>
                </a:solidFill>
              </a:rPr>
              <a:t> de </a:t>
            </a:r>
            <a:r>
              <a:rPr lang="en-GB" dirty="0" err="1">
                <a:solidFill>
                  <a:srgbClr val="202122"/>
                </a:solidFill>
              </a:rPr>
              <a:t>groei</a:t>
            </a:r>
            <a:r>
              <a:rPr lang="en-GB" dirty="0">
                <a:solidFill>
                  <a:srgbClr val="202122"/>
                </a:solidFill>
              </a:rPr>
              <a:t> CO</a:t>
            </a:r>
            <a:r>
              <a:rPr lang="en-GB" baseline="-25000" dirty="0">
                <a:solidFill>
                  <a:srgbClr val="202122"/>
                </a:solidFill>
              </a:rPr>
              <a:t>2</a:t>
            </a:r>
            <a:r>
              <a:rPr lang="en-GB" dirty="0">
                <a:solidFill>
                  <a:srgbClr val="202122"/>
                </a:solidFill>
              </a:rPr>
              <a:t> op </a:t>
            </a:r>
            <a:r>
              <a:rPr lang="en-GB" dirty="0" err="1">
                <a:solidFill>
                  <a:srgbClr val="202122"/>
                </a:solidFill>
              </a:rPr>
              <a:t>te</a:t>
            </a:r>
            <a:r>
              <a:rPr lang="en-GB" dirty="0">
                <a:solidFill>
                  <a:srgbClr val="202122"/>
                </a:solidFill>
              </a:rPr>
              <a:t> </a:t>
            </a:r>
            <a:r>
              <a:rPr lang="en-GB" dirty="0" err="1">
                <a:solidFill>
                  <a:srgbClr val="202122"/>
                </a:solidFill>
              </a:rPr>
              <a:t>nemen</a:t>
            </a:r>
            <a:r>
              <a:rPr lang="en-GB" dirty="0">
                <a:solidFill>
                  <a:srgbClr val="202122"/>
                </a:solidFill>
              </a:rPr>
              <a:t> </a:t>
            </a:r>
            <a:r>
              <a:rPr lang="en-GB" dirty="0" err="1">
                <a:solidFill>
                  <a:srgbClr val="202122"/>
                </a:solidFill>
              </a:rPr>
              <a:t>te</a:t>
            </a:r>
            <a:r>
              <a:rPr lang="en-GB" dirty="0">
                <a:solidFill>
                  <a:srgbClr val="202122"/>
                </a:solidFill>
              </a:rPr>
              <a:t> </a:t>
            </a:r>
            <a:r>
              <a:rPr lang="en-GB" dirty="0" err="1">
                <a:solidFill>
                  <a:srgbClr val="202122"/>
                </a:solidFill>
              </a:rPr>
              <a:t>combineren</a:t>
            </a:r>
            <a:r>
              <a:rPr lang="en-GB" dirty="0">
                <a:solidFill>
                  <a:srgbClr val="202122"/>
                </a:solidFill>
              </a:rPr>
              <a:t> met het </a:t>
            </a:r>
            <a:r>
              <a:rPr lang="en-GB" dirty="0">
                <a:solidFill>
                  <a:srgbClr val="3366CC"/>
                </a:solidFill>
                <a:hlinkClick r:id="rId4"/>
              </a:rPr>
              <a:t>afvangen van CO</a:t>
            </a:r>
            <a:r>
              <a:rPr lang="en-GB" baseline="-25000" dirty="0">
                <a:solidFill>
                  <a:srgbClr val="3366CC"/>
                </a:solidFill>
                <a:hlinkClick r:id="rId4"/>
              </a:rPr>
              <a:t>2</a:t>
            </a:r>
            <a:r>
              <a:rPr lang="en-GB" dirty="0">
                <a:solidFill>
                  <a:srgbClr val="202122"/>
                </a:solidFill>
              </a:rPr>
              <a:t> die </a:t>
            </a:r>
            <a:r>
              <a:rPr lang="en-GB" dirty="0" err="1">
                <a:solidFill>
                  <a:srgbClr val="202122"/>
                </a:solidFill>
              </a:rPr>
              <a:t>wordt</a:t>
            </a:r>
            <a:r>
              <a:rPr lang="en-GB" dirty="0">
                <a:solidFill>
                  <a:srgbClr val="202122"/>
                </a:solidFill>
              </a:rPr>
              <a:t> </a:t>
            </a:r>
            <a:r>
              <a:rPr lang="en-GB" dirty="0" err="1">
                <a:solidFill>
                  <a:srgbClr val="202122"/>
                </a:solidFill>
              </a:rPr>
              <a:t>uitgestoten</a:t>
            </a:r>
            <a:r>
              <a:rPr lang="en-GB" dirty="0">
                <a:solidFill>
                  <a:srgbClr val="202122"/>
                </a:solidFill>
              </a:rPr>
              <a:t> </a:t>
            </a:r>
            <a:r>
              <a:rPr lang="en-GB" dirty="0" err="1">
                <a:solidFill>
                  <a:srgbClr val="202122"/>
                </a:solidFill>
              </a:rPr>
              <a:t>bij</a:t>
            </a:r>
            <a:r>
              <a:rPr lang="en-GB" dirty="0">
                <a:solidFill>
                  <a:srgbClr val="202122"/>
                </a:solidFill>
              </a:rPr>
              <a:t> het </a:t>
            </a:r>
            <a:r>
              <a:rPr lang="en-GB" dirty="0" err="1">
                <a:solidFill>
                  <a:srgbClr val="202122"/>
                </a:solidFill>
              </a:rPr>
              <a:t>gebruik</a:t>
            </a:r>
            <a:r>
              <a:rPr lang="en-GB" dirty="0">
                <a:solidFill>
                  <a:srgbClr val="202122"/>
                </a:solidFill>
              </a:rPr>
              <a:t> van </a:t>
            </a:r>
            <a:r>
              <a:rPr lang="en-GB" dirty="0">
                <a:solidFill>
                  <a:srgbClr val="3366CC"/>
                </a:solidFill>
                <a:hlinkClick r:id="rId5"/>
              </a:rPr>
              <a:t>biomassa</a:t>
            </a:r>
            <a:r>
              <a:rPr lang="en-GB" dirty="0">
                <a:solidFill>
                  <a:srgbClr val="202122"/>
                </a:solidFill>
              </a:rPr>
              <a:t> </a:t>
            </a:r>
            <a:r>
              <a:rPr lang="en-GB" dirty="0" err="1">
                <a:solidFill>
                  <a:srgbClr val="202122"/>
                </a:solidFill>
              </a:rPr>
              <a:t>voor</a:t>
            </a:r>
            <a:r>
              <a:rPr lang="en-GB" dirty="0">
                <a:solidFill>
                  <a:srgbClr val="202122"/>
                </a:solidFill>
              </a:rPr>
              <a:t> </a:t>
            </a:r>
            <a:r>
              <a:rPr lang="en-GB" dirty="0" err="1">
                <a:solidFill>
                  <a:srgbClr val="202122"/>
                </a:solidFill>
              </a:rPr>
              <a:t>energie</a:t>
            </a:r>
            <a:r>
              <a:rPr lang="en-GB" dirty="0">
                <a:solidFill>
                  <a:srgbClr val="202122"/>
                </a:solidFill>
              </a:rPr>
              <a:t> of in </a:t>
            </a:r>
            <a:r>
              <a:rPr lang="en-GB" dirty="0" err="1">
                <a:solidFill>
                  <a:srgbClr val="202122"/>
                </a:solidFill>
              </a:rPr>
              <a:t>andere</a:t>
            </a:r>
            <a:r>
              <a:rPr lang="en-GB" dirty="0">
                <a:solidFill>
                  <a:srgbClr val="202122"/>
                </a:solidFill>
              </a:rPr>
              <a:t> </a:t>
            </a:r>
            <a:r>
              <a:rPr lang="en-GB" dirty="0" err="1">
                <a:solidFill>
                  <a:srgbClr val="202122"/>
                </a:solidFill>
              </a:rPr>
              <a:t>industrieën</a:t>
            </a:r>
            <a:r>
              <a:rPr lang="en-GB" dirty="0">
                <a:solidFill>
                  <a:srgbClr val="202122"/>
                </a:solidFill>
              </a:rPr>
              <a:t>, </a:t>
            </a:r>
            <a:r>
              <a:rPr lang="en-GB" dirty="0" err="1">
                <a:solidFill>
                  <a:srgbClr val="202122"/>
                </a:solidFill>
              </a:rPr>
              <a:t>kan</a:t>
            </a:r>
            <a:r>
              <a:rPr lang="en-GB" dirty="0">
                <a:solidFill>
                  <a:srgbClr val="202122"/>
                </a:solidFill>
              </a:rPr>
              <a:t> </a:t>
            </a:r>
            <a:r>
              <a:rPr lang="en-GB" dirty="0" err="1">
                <a:solidFill>
                  <a:srgbClr val="202122"/>
                </a:solidFill>
              </a:rPr>
              <a:t>een</a:t>
            </a:r>
            <a:r>
              <a:rPr lang="en-GB" dirty="0">
                <a:solidFill>
                  <a:srgbClr val="202122"/>
                </a:solidFill>
              </a:rPr>
              <a:t> per </a:t>
            </a:r>
            <a:r>
              <a:rPr lang="en-GB" dirty="0" err="1">
                <a:solidFill>
                  <a:srgbClr val="202122"/>
                </a:solidFill>
              </a:rPr>
              <a:t>saldo</a:t>
            </a:r>
            <a:r>
              <a:rPr lang="en-GB" dirty="0">
                <a:solidFill>
                  <a:srgbClr val="202122"/>
                </a:solidFill>
              </a:rPr>
              <a:t> </a:t>
            </a:r>
            <a:r>
              <a:rPr lang="en-GB" dirty="0" err="1">
                <a:solidFill>
                  <a:srgbClr val="202122"/>
                </a:solidFill>
              </a:rPr>
              <a:t>negatieve</a:t>
            </a:r>
            <a:r>
              <a:rPr lang="en-GB" dirty="0">
                <a:solidFill>
                  <a:srgbClr val="202122"/>
                </a:solidFill>
              </a:rPr>
              <a:t> </a:t>
            </a:r>
            <a:r>
              <a:rPr lang="en-GB" dirty="0" err="1">
                <a:solidFill>
                  <a:srgbClr val="202122"/>
                </a:solidFill>
              </a:rPr>
              <a:t>emissie</a:t>
            </a:r>
            <a:r>
              <a:rPr lang="en-GB" dirty="0">
                <a:solidFill>
                  <a:srgbClr val="202122"/>
                </a:solidFill>
              </a:rPr>
              <a:t> </a:t>
            </a:r>
            <a:r>
              <a:rPr lang="en-GB" dirty="0" err="1">
                <a:solidFill>
                  <a:srgbClr val="202122"/>
                </a:solidFill>
              </a:rPr>
              <a:t>gerealiseerd</a:t>
            </a:r>
            <a:r>
              <a:rPr lang="en-GB" dirty="0">
                <a:solidFill>
                  <a:srgbClr val="202122"/>
                </a:solidFill>
              </a:rPr>
              <a:t> </a:t>
            </a:r>
            <a:r>
              <a:rPr lang="en-GB" dirty="0" err="1">
                <a:solidFill>
                  <a:srgbClr val="202122"/>
                </a:solidFill>
              </a:rPr>
              <a:t>worden</a:t>
            </a:r>
            <a:r>
              <a:rPr lang="en-GB" dirty="0">
                <a:solidFill>
                  <a:srgbClr val="202122"/>
                </a:solidFill>
              </a:rPr>
              <a:t>. </a:t>
            </a:r>
            <a:r>
              <a:rPr lang="en-GB" dirty="0">
                <a:solidFill>
                  <a:srgbClr val="3366CC"/>
                </a:solidFill>
                <a:hlinkClick r:id="rId6"/>
              </a:rPr>
              <a:t>Bebossing</a:t>
            </a:r>
            <a:r>
              <a:rPr lang="en-GB" dirty="0">
                <a:solidFill>
                  <a:srgbClr val="202122"/>
                </a:solidFill>
              </a:rPr>
              <a:t> is </a:t>
            </a:r>
            <a:r>
              <a:rPr lang="en-GB" dirty="0" err="1">
                <a:solidFill>
                  <a:srgbClr val="202122"/>
                </a:solidFill>
              </a:rPr>
              <a:t>echter</a:t>
            </a:r>
            <a:r>
              <a:rPr lang="en-GB" dirty="0">
                <a:solidFill>
                  <a:srgbClr val="202122"/>
                </a:solidFill>
              </a:rPr>
              <a:t> </a:t>
            </a:r>
            <a:r>
              <a:rPr lang="en-GB" dirty="0" err="1">
                <a:solidFill>
                  <a:srgbClr val="202122"/>
                </a:solidFill>
              </a:rPr>
              <a:t>nog</a:t>
            </a:r>
            <a:r>
              <a:rPr lang="en-GB" dirty="0">
                <a:solidFill>
                  <a:srgbClr val="202122"/>
                </a:solidFill>
              </a:rPr>
              <a:t> steeds </a:t>
            </a:r>
            <a:r>
              <a:rPr lang="en-GB" dirty="0" err="1">
                <a:solidFill>
                  <a:srgbClr val="202122"/>
                </a:solidFill>
              </a:rPr>
              <a:t>vele</a:t>
            </a:r>
            <a:r>
              <a:rPr lang="en-GB" dirty="0">
                <a:solidFill>
                  <a:srgbClr val="202122"/>
                </a:solidFill>
              </a:rPr>
              <a:t> </a:t>
            </a:r>
            <a:r>
              <a:rPr lang="en-GB" dirty="0" err="1">
                <a:solidFill>
                  <a:srgbClr val="202122"/>
                </a:solidFill>
              </a:rPr>
              <a:t>malen</a:t>
            </a:r>
            <a:r>
              <a:rPr lang="en-GB" dirty="0">
                <a:solidFill>
                  <a:srgbClr val="202122"/>
                </a:solidFill>
              </a:rPr>
              <a:t> </a:t>
            </a:r>
            <a:r>
              <a:rPr lang="en-GB" dirty="0" err="1">
                <a:solidFill>
                  <a:srgbClr val="202122"/>
                </a:solidFill>
              </a:rPr>
              <a:t>goedkoper</a:t>
            </a:r>
            <a:r>
              <a:rPr lang="en-GB" dirty="0">
                <a:solidFill>
                  <a:srgbClr val="202122"/>
                </a:solidFill>
              </a:rPr>
              <a:t> dan BECCS.</a:t>
            </a:r>
            <a:r>
              <a:rPr lang="en-GB" baseline="30000" dirty="0">
                <a:solidFill>
                  <a:srgbClr val="3366CC"/>
                </a:solidFill>
                <a:hlinkClick r:id="rId7"/>
              </a:rPr>
              <a:t>[1]</a:t>
            </a:r>
            <a:endParaRPr lang="en-GB" dirty="0"/>
          </a:p>
          <a:p>
            <a:r>
              <a:rPr lang="en-GB" dirty="0" err="1"/>
              <a:t>Bijvoorbeeld</a:t>
            </a:r>
            <a:r>
              <a:rPr lang="en-GB" dirty="0"/>
              <a:t> </a:t>
            </a:r>
            <a:r>
              <a:rPr lang="en-GB" dirty="0" err="1"/>
              <a:t>basaltgesteente</a:t>
            </a:r>
            <a:r>
              <a:rPr lang="en-GB" dirty="0"/>
              <a:t> </a:t>
            </a:r>
            <a:r>
              <a:rPr lang="en-GB" dirty="0" err="1"/>
              <a:t>verbrokkelen</a:t>
            </a:r>
            <a:r>
              <a:rPr lang="en-GB" dirty="0"/>
              <a:t> </a:t>
            </a:r>
            <a:r>
              <a:rPr lang="en-GB" dirty="0" err="1"/>
              <a:t>en</a:t>
            </a:r>
            <a:r>
              <a:rPr lang="en-GB" dirty="0"/>
              <a:t> over </a:t>
            </a:r>
            <a:r>
              <a:rPr lang="en-GB" dirty="0" err="1"/>
              <a:t>akkers</a:t>
            </a:r>
            <a:r>
              <a:rPr lang="en-GB" dirty="0"/>
              <a:t> </a:t>
            </a:r>
            <a:r>
              <a:rPr lang="en-GB" dirty="0" err="1"/>
              <a:t>strooien</a:t>
            </a:r>
            <a:endParaRPr lang="en-GB"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nl-BE" sz="1100" dirty="0">
                <a:effectLst/>
                <a:latin typeface="Aptos" panose="020B0004020202020204" pitchFamily="34" charset="0"/>
                <a:ea typeface="Calibri" panose="020F0502020204030204" pitchFamily="34" charset="0"/>
                <a:cs typeface="Calibri" panose="020F0502020204030204" pitchFamily="34" charset="0"/>
              </a:rPr>
              <a:t>Verwering van silicaatgesteenten is een natuurlijk proces dat op geologische tijdschaal een invloed heeft op het klimaat. Silicaten reageren met CO2 en water waarbij ze bicarbonaat vormen en kationen zoals Ca en Mg vrijkomen. Bij EW (</a:t>
            </a:r>
            <a:r>
              <a:rPr lang="nl-BE" sz="1100" dirty="0" err="1">
                <a:effectLst/>
                <a:latin typeface="Aptos" panose="020B0004020202020204" pitchFamily="34" charset="0"/>
                <a:ea typeface="Calibri" panose="020F0502020204030204" pitchFamily="34" charset="0"/>
                <a:cs typeface="Calibri" panose="020F0502020204030204" pitchFamily="34" charset="0"/>
              </a:rPr>
              <a:t>enhanced</a:t>
            </a:r>
            <a:r>
              <a:rPr lang="nl-BE" sz="1100" dirty="0">
                <a:effectLst/>
                <a:latin typeface="Aptos" panose="020B0004020202020204" pitchFamily="34" charset="0"/>
                <a:ea typeface="Calibri" panose="020F0502020204030204" pitchFamily="34" charset="0"/>
                <a:cs typeface="Calibri" panose="020F0502020204030204" pitchFamily="34" charset="0"/>
              </a:rPr>
              <a:t> </a:t>
            </a:r>
            <a:r>
              <a:rPr lang="nl-BE" sz="1100" dirty="0" err="1">
                <a:effectLst/>
                <a:latin typeface="Aptos" panose="020B0004020202020204" pitchFamily="34" charset="0"/>
                <a:ea typeface="Calibri" panose="020F0502020204030204" pitchFamily="34" charset="0"/>
                <a:cs typeface="Calibri" panose="020F0502020204030204" pitchFamily="34" charset="0"/>
              </a:rPr>
              <a:t>weathering</a:t>
            </a:r>
            <a:r>
              <a:rPr lang="nl-BE" sz="1100" dirty="0">
                <a:effectLst/>
                <a:latin typeface="Aptos" panose="020B0004020202020204" pitchFamily="34" charset="0"/>
                <a:ea typeface="Calibri" panose="020F0502020204030204" pitchFamily="34" charset="0"/>
                <a:cs typeface="Calibri" panose="020F0502020204030204" pitchFamily="34" charset="0"/>
              </a:rPr>
              <a:t>= versnelde verwering) worden reactiesnelheden verhoogd naar tijdschalen relevant voor de huidige klimaatverandering door de silicaten fijn te malen en zo hun oppervlakte te vergroten. Gemalen silicaten worden dan ofwel op bodems of in kustzones aangebracht voor respectievelijk terrestrische en mariene EW. Doordat EW positieve effecten op de bodem kan hebben is het interessant om in de landbouw toe te passen. Er komen namelijk </a:t>
            </a:r>
            <a:r>
              <a:rPr lang="nl-BE" sz="1100" dirty="0" err="1">
                <a:effectLst/>
                <a:latin typeface="Aptos" panose="020B0004020202020204" pitchFamily="34" charset="0"/>
                <a:ea typeface="Calibri" panose="020F0502020204030204" pitchFamily="34" charset="0"/>
                <a:cs typeface="Calibri" panose="020F0502020204030204" pitchFamily="34" charset="0"/>
              </a:rPr>
              <a:t>nutrienten</a:t>
            </a:r>
            <a:r>
              <a:rPr lang="nl-BE" sz="1100" dirty="0">
                <a:effectLst/>
                <a:latin typeface="Aptos" panose="020B0004020202020204" pitchFamily="34" charset="0"/>
                <a:ea typeface="Calibri" panose="020F0502020204030204" pitchFamily="34" charset="0"/>
                <a:cs typeface="Calibri" panose="020F0502020204030204" pitchFamily="34" charset="0"/>
              </a:rPr>
              <a:t> (Ca, Mg, K, etc.) vrij en er wordt </a:t>
            </a:r>
            <a:r>
              <a:rPr lang="nl-BE" sz="1100" dirty="0" err="1">
                <a:effectLst/>
                <a:latin typeface="Aptos" panose="020B0004020202020204" pitchFamily="34" charset="0"/>
                <a:ea typeface="Calibri" panose="020F0502020204030204" pitchFamily="34" charset="0"/>
                <a:cs typeface="Calibri" panose="020F0502020204030204" pitchFamily="34" charset="0"/>
              </a:rPr>
              <a:t>alkaliniteit</a:t>
            </a:r>
            <a:r>
              <a:rPr lang="nl-BE" sz="1100" dirty="0">
                <a:effectLst/>
                <a:latin typeface="Aptos" panose="020B0004020202020204" pitchFamily="34" charset="0"/>
                <a:ea typeface="Calibri" panose="020F0502020204030204" pitchFamily="34" charset="0"/>
                <a:cs typeface="Calibri" panose="020F0502020204030204" pitchFamily="34" charset="0"/>
              </a:rPr>
              <a:t> </a:t>
            </a:r>
            <a:r>
              <a:rPr lang="nl-BE" sz="1100" dirty="0" err="1">
                <a:effectLst/>
                <a:latin typeface="Aptos" panose="020B0004020202020204" pitchFamily="34" charset="0"/>
                <a:ea typeface="Calibri" panose="020F0502020204030204" pitchFamily="34" charset="0"/>
                <a:cs typeface="Calibri" panose="020F0502020204030204" pitchFamily="34" charset="0"/>
              </a:rPr>
              <a:t>gecreerd</a:t>
            </a:r>
            <a:r>
              <a:rPr lang="nl-BE" sz="1100" dirty="0">
                <a:effectLst/>
                <a:latin typeface="Aptos" panose="020B0004020202020204" pitchFamily="34" charset="0"/>
                <a:ea typeface="Calibri" panose="020F0502020204030204" pitchFamily="34" charset="0"/>
                <a:cs typeface="Calibri" panose="020F0502020204030204" pitchFamily="34" charset="0"/>
              </a:rPr>
              <a:t> </a:t>
            </a:r>
            <a:r>
              <a:rPr lang="nl-BE" sz="1100" dirty="0" err="1">
                <a:effectLst/>
                <a:latin typeface="Aptos" panose="020B0004020202020204" pitchFamily="34" charset="0"/>
                <a:ea typeface="Calibri" panose="020F0502020204030204" pitchFamily="34" charset="0"/>
                <a:cs typeface="Calibri" panose="020F0502020204030204" pitchFamily="34" charset="0"/>
              </a:rPr>
              <a:t>dmv</a:t>
            </a:r>
            <a:r>
              <a:rPr lang="nl-BE" sz="1100" dirty="0">
                <a:effectLst/>
                <a:latin typeface="Aptos" panose="020B0004020202020204" pitchFamily="34" charset="0"/>
                <a:ea typeface="Calibri" panose="020F0502020204030204" pitchFamily="34" charset="0"/>
                <a:cs typeface="Calibri" panose="020F0502020204030204" pitchFamily="34" charset="0"/>
              </a:rPr>
              <a:t> HCO3- (bicarbonaat) waardoor bodemverzuring door bv. stikstofbemesting kan worden tegengegaan.</a:t>
            </a:r>
            <a:endParaRPr lang="en-US" sz="1100" dirty="0">
              <a:effectLst/>
              <a:latin typeface="Aptos" panose="020B000402020202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D92DDBF2-BA58-4B3C-BDE8-A4C7B46D5C84}" type="slidenum">
              <a:rPr lang="en-US" smtClean="0"/>
              <a:t>44</a:t>
            </a:fld>
            <a:endParaRPr lang="en-US" dirty="0"/>
          </a:p>
        </p:txBody>
      </p:sp>
    </p:spTree>
    <p:extLst>
      <p:ext uri="{BB962C8B-B14F-4D97-AF65-F5344CB8AC3E}">
        <p14:creationId xmlns:p14="http://schemas.microsoft.com/office/powerpoint/2010/main" val="4258991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None/>
            </a:pPr>
            <a:r>
              <a:rPr lang="nl-BE" sz="1800" dirty="0">
                <a:effectLst/>
                <a:latin typeface="Aptos" panose="020B0004020202020204" pitchFamily="34" charset="0"/>
                <a:ea typeface="Calibri" panose="020F0502020204030204" pitchFamily="34" charset="0"/>
                <a:cs typeface="Calibri" panose="020F0502020204030204" pitchFamily="34" charset="0"/>
              </a:rPr>
              <a:t>Ontginning van natuurlijke silicaten (</a:t>
            </a:r>
            <a:r>
              <a:rPr lang="nl-BE" sz="1800" dirty="0" err="1">
                <a:effectLst/>
                <a:latin typeface="Aptos" panose="020B0004020202020204" pitchFamily="34" charset="0"/>
                <a:ea typeface="Calibri" panose="020F0502020204030204" pitchFamily="34" charset="0"/>
                <a:cs typeface="Calibri" panose="020F0502020204030204" pitchFamily="34" charset="0"/>
              </a:rPr>
              <a:t>vb</a:t>
            </a:r>
            <a:r>
              <a:rPr lang="nl-BE" sz="1800" dirty="0">
                <a:effectLst/>
                <a:latin typeface="Aptos" panose="020B0004020202020204" pitchFamily="34" charset="0"/>
                <a:ea typeface="Calibri" panose="020F0502020204030204" pitchFamily="34" charset="0"/>
                <a:cs typeface="Calibri" panose="020F0502020204030204" pitchFamily="34" charset="0"/>
              </a:rPr>
              <a:t>: basalt) om EW (</a:t>
            </a:r>
            <a:r>
              <a:rPr lang="nl-BE" sz="1800" dirty="0" err="1">
                <a:effectLst/>
                <a:latin typeface="Aptos" panose="020B0004020202020204" pitchFamily="34" charset="0"/>
                <a:ea typeface="Calibri" panose="020F0502020204030204" pitchFamily="34" charset="0"/>
                <a:cs typeface="Calibri" panose="020F0502020204030204" pitchFamily="34" charset="0"/>
              </a:rPr>
              <a:t>enhanced</a:t>
            </a:r>
            <a:r>
              <a:rPr lang="nl-BE" sz="1800" dirty="0">
                <a:effectLst/>
                <a:latin typeface="Aptos" panose="020B0004020202020204" pitchFamily="34" charset="0"/>
                <a:ea typeface="Calibri" panose="020F0502020204030204" pitchFamily="34" charset="0"/>
                <a:cs typeface="Calibri" panose="020F0502020204030204" pitchFamily="34" charset="0"/>
              </a:rPr>
              <a:t> </a:t>
            </a:r>
            <a:r>
              <a:rPr lang="nl-BE" sz="1800" dirty="0" err="1">
                <a:effectLst/>
                <a:latin typeface="Aptos" panose="020B0004020202020204" pitchFamily="34" charset="0"/>
                <a:ea typeface="Calibri" panose="020F0502020204030204" pitchFamily="34" charset="0"/>
                <a:cs typeface="Calibri" panose="020F0502020204030204" pitchFamily="34" charset="0"/>
              </a:rPr>
              <a:t>weathering</a:t>
            </a:r>
            <a:r>
              <a:rPr lang="nl-BE" sz="1800" dirty="0">
                <a:effectLst/>
                <a:latin typeface="Aptos" panose="020B0004020202020204" pitchFamily="34" charset="0"/>
                <a:ea typeface="Calibri" panose="020F0502020204030204" pitchFamily="34" charset="0"/>
                <a:cs typeface="Calibri" panose="020F0502020204030204" pitchFamily="34" charset="0"/>
              </a:rPr>
              <a:t>= versnelde verwering) op grote schaal toe te passen brengt emissies met zich mee. Daarom dat er momenteel ook gekeken wordt naar afvalproducten die silicaatmineralen bevatten zoals bijvoorbeeld staalslakken en bouw- en sloopafval. Als we deze afvalproducten zouden kunnen gebruiken voor EW zouden er niet alleen geen natuurlijke silicaten ontgonnen hoeven te worden maar kunnen afvalproducten weer waardevol worden (</a:t>
            </a:r>
            <a:r>
              <a:rPr lang="nl-BE" sz="1800" dirty="0">
                <a:effectLst/>
                <a:latin typeface="Wingdings" panose="05000000000000000000" pitchFamily="2" charset="2"/>
                <a:ea typeface="Calibri" panose="020F0502020204030204" pitchFamily="34" charset="0"/>
                <a:cs typeface="Calibri" panose="020F0502020204030204" pitchFamily="34" charset="0"/>
              </a:rPr>
              <a:t>voor</a:t>
            </a:r>
            <a:r>
              <a:rPr lang="nl-BE" sz="1800" dirty="0">
                <a:effectLst/>
                <a:latin typeface="Aptos" panose="020B0004020202020204" pitchFamily="34" charset="0"/>
                <a:ea typeface="Calibri" panose="020F0502020204030204" pitchFamily="34" charset="0"/>
                <a:cs typeface="Calibri" panose="020F0502020204030204" pitchFamily="34" charset="0"/>
              </a:rPr>
              <a:t> circulaire economie).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nl-BE" sz="1800" dirty="0">
                <a:effectLst/>
                <a:latin typeface="Aptos" panose="020B0004020202020204" pitchFamily="34" charset="0"/>
                <a:ea typeface="Calibri" panose="020F0502020204030204" pitchFamily="34" charset="0"/>
                <a:cs typeface="Calibri" panose="020F0502020204030204" pitchFamily="34" charset="0"/>
              </a:rPr>
              <a:t>Staalslakken reageren heel snel (in gedestilleerd water) dus je ziet al snel een effect op CO2 emissies en pH stijging.</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791115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nl-NL" b="0" i="0">
                <a:solidFill>
                  <a:srgbClr val="202122"/>
                </a:solidFill>
                <a:effectLst/>
                <a:latin typeface="Arial" panose="020B0604020202020204" pitchFamily="34" charset="0"/>
              </a:rPr>
              <a:t>Lucht bestaat voor ongeveer 78 </a:t>
            </a:r>
            <a:r>
              <a:rPr lang="nl-NL" b="0" i="0" u="none" strike="noStrike">
                <a:solidFill>
                  <a:srgbClr val="202122"/>
                </a:solidFill>
                <a:effectLst/>
                <a:latin typeface="Arial" panose="020B0604020202020204" pitchFamily="34" charset="0"/>
                <a:hlinkClick r:id="rId3" tooltip="Volumeprocent"/>
              </a:rPr>
              <a:t>vol.-%</a:t>
            </a:r>
            <a:r>
              <a:rPr lang="nl-NL" b="0" i="0">
                <a:solidFill>
                  <a:srgbClr val="202122"/>
                </a:solidFill>
                <a:effectLst/>
                <a:latin typeface="Arial" panose="020B0604020202020204" pitchFamily="34" charset="0"/>
              </a:rPr>
              <a:t> uit </a:t>
            </a:r>
            <a:r>
              <a:rPr lang="nl-NL" b="0" i="0" u="none" strike="noStrike">
                <a:solidFill>
                  <a:srgbClr val="202122"/>
                </a:solidFill>
                <a:effectLst/>
                <a:latin typeface="Arial" panose="020B0604020202020204" pitchFamily="34" charset="0"/>
                <a:hlinkClick r:id="rId4" tooltip="Distikstof"/>
              </a:rPr>
              <a:t>stikstofgas</a:t>
            </a:r>
            <a:r>
              <a:rPr lang="nl-NL" b="0" i="0">
                <a:solidFill>
                  <a:srgbClr val="202122"/>
                </a:solidFill>
                <a:effectLst/>
                <a:latin typeface="Arial" panose="020B0604020202020204" pitchFamily="34" charset="0"/>
              </a:rPr>
              <a:t>, 21 vol.-% uit </a:t>
            </a:r>
            <a:r>
              <a:rPr lang="nl-NL" b="0" i="0" u="none" strike="noStrike">
                <a:solidFill>
                  <a:srgbClr val="202122"/>
                </a:solidFill>
                <a:effectLst/>
                <a:latin typeface="Arial" panose="020B0604020202020204" pitchFamily="34" charset="0"/>
                <a:hlinkClick r:id="rId5" tooltip="Dizuurstof"/>
              </a:rPr>
              <a:t>zuurstofgas</a:t>
            </a:r>
            <a:r>
              <a:rPr lang="nl-NL" b="0" i="0">
                <a:solidFill>
                  <a:srgbClr val="202122"/>
                </a:solidFill>
                <a:effectLst/>
                <a:latin typeface="Arial" panose="020B0604020202020204" pitchFamily="34" charset="0"/>
              </a:rPr>
              <a:t> en bijna 1% </a:t>
            </a:r>
            <a:r>
              <a:rPr lang="nl-NL" b="0" i="0" u="none" strike="noStrike">
                <a:solidFill>
                  <a:srgbClr val="202122"/>
                </a:solidFill>
                <a:effectLst/>
                <a:latin typeface="Arial" panose="020B0604020202020204" pitchFamily="34" charset="0"/>
                <a:hlinkClick r:id="rId6" tooltip="Argon"/>
              </a:rPr>
              <a:t>argon</a:t>
            </a:r>
            <a:r>
              <a:rPr lang="nl-NL" b="0" i="0">
                <a:solidFill>
                  <a:srgbClr val="202122"/>
                </a:solidFill>
                <a:effectLst/>
                <a:latin typeface="Arial" panose="020B0604020202020204" pitchFamily="34" charset="0"/>
              </a:rPr>
              <a:t>. Daarnaast bevat lucht sporen van andere </a:t>
            </a:r>
            <a:r>
              <a:rPr lang="nl-NL" b="0" i="0" u="none" strike="noStrike">
                <a:solidFill>
                  <a:srgbClr val="202122"/>
                </a:solidFill>
                <a:effectLst/>
                <a:latin typeface="Arial" panose="020B0604020202020204" pitchFamily="34" charset="0"/>
                <a:hlinkClick r:id="rId7" tooltip="Edelgas"/>
              </a:rPr>
              <a:t>edelgassen</a:t>
            </a:r>
            <a:r>
              <a:rPr lang="nl-NL" b="0" i="0">
                <a:solidFill>
                  <a:srgbClr val="202122"/>
                </a:solidFill>
                <a:effectLst/>
                <a:latin typeface="Arial" panose="020B0604020202020204" pitchFamily="34" charset="0"/>
              </a:rPr>
              <a:t>, en sterk wisselende hoeveelheden </a:t>
            </a:r>
            <a:r>
              <a:rPr lang="nl-NL" b="0" i="0" u="none" strike="noStrike">
                <a:solidFill>
                  <a:srgbClr val="202122"/>
                </a:solidFill>
                <a:effectLst/>
                <a:latin typeface="Arial" panose="020B0604020202020204" pitchFamily="34" charset="0"/>
                <a:hlinkClick r:id="rId8" tooltip="Waterdamp"/>
              </a:rPr>
              <a:t>waterdamp</a:t>
            </a:r>
            <a:r>
              <a:rPr lang="nl-NL" b="0" i="0">
                <a:solidFill>
                  <a:srgbClr val="202122"/>
                </a:solidFill>
                <a:effectLst/>
                <a:latin typeface="Arial" panose="020B0604020202020204" pitchFamily="34" charset="0"/>
              </a:rPr>
              <a:t> (0,7 vol.-%), en </a:t>
            </a:r>
            <a:r>
              <a:rPr lang="nl-NL" b="0" i="0" u="none" strike="noStrike">
                <a:solidFill>
                  <a:srgbClr val="202122"/>
                </a:solidFill>
                <a:effectLst/>
                <a:latin typeface="Arial" panose="020B0604020202020204" pitchFamily="34" charset="0"/>
                <a:hlinkClick r:id="rId9" tooltip="Koolstofdioxide"/>
              </a:rPr>
              <a:t>koolstofdioxide</a:t>
            </a:r>
            <a:r>
              <a:rPr lang="nl-NL" b="0" i="0">
                <a:solidFill>
                  <a:srgbClr val="202122"/>
                </a:solidFill>
                <a:effectLst/>
                <a:latin typeface="Arial" panose="020B0604020202020204" pitchFamily="34" charset="0"/>
              </a:rPr>
              <a:t> (CO₂, ook wel koolzuurgas genoemd).</a:t>
            </a:r>
          </a:p>
          <a:p>
            <a:pPr algn="l"/>
            <a:r>
              <a:rPr lang="nl-NL" b="0" i="0">
                <a:solidFill>
                  <a:srgbClr val="202122"/>
                </a:solidFill>
                <a:effectLst/>
                <a:latin typeface="Arial" panose="020B0604020202020204" pitchFamily="34" charset="0"/>
              </a:rPr>
              <a:t>In de buitenlucht bedraagt de hoeveelheid koolstofdioxide ongeveer 0,04 vol.-%; binnen een woning kan dit, als er gestookt of gekookt wordt, veel hoger zijn. Uitgeademde lucht bevat 14–16 vol.-% zuurstof en 4–5 vol.-% CO</a:t>
            </a:r>
            <a:r>
              <a:rPr lang="nl-NL" b="0" i="0" baseline="-25000">
                <a:solidFill>
                  <a:srgbClr val="202122"/>
                </a:solidFill>
                <a:effectLst/>
                <a:latin typeface="Arial" panose="020B0604020202020204" pitchFamily="34" charset="0"/>
              </a:rPr>
              <a:t>2</a:t>
            </a:r>
            <a:r>
              <a:rPr lang="nl-NL" b="0" i="0">
                <a:solidFill>
                  <a:srgbClr val="202122"/>
                </a:solidFill>
                <a:effectLst/>
                <a:latin typeface="Arial" panose="020B0604020202020204" pitchFamily="34" charset="0"/>
              </a:rPr>
              <a:t>.</a:t>
            </a:r>
          </a:p>
          <a:p>
            <a:endParaRPr lang="en-US"/>
          </a:p>
          <a:p>
            <a:endParaRPr lang="nl-NL"/>
          </a:p>
          <a:p>
            <a:r>
              <a:rPr lang="nl-NL"/>
              <a:t>De atmosfeer bestaat uit een mengsel van verschillende gassen, waarvan broeikasgassen slechts een klein deel uitmaken. Hier is een overzicht van de concentraties van enkele belangrijke broeikasgassen in de atmosfeer:</a:t>
            </a:r>
          </a:p>
          <a:p>
            <a:pPr>
              <a:buFont typeface="+mj-lt"/>
              <a:buAutoNum type="arabicPeriod"/>
            </a:pPr>
            <a:r>
              <a:rPr lang="nl-NL" b="1"/>
              <a:t>Koolstofdioxide (CO₂)</a:t>
            </a:r>
            <a:r>
              <a:rPr lang="nl-NL"/>
              <a:t>:</a:t>
            </a:r>
          </a:p>
          <a:p>
            <a:pPr marL="742950" lvl="1" indent="-285750">
              <a:buFont typeface="+mj-lt"/>
              <a:buAutoNum type="arabicPeriod"/>
            </a:pPr>
            <a:r>
              <a:rPr lang="nl-NL"/>
              <a:t>Concentratie: ongeveer 0,041% (410 </a:t>
            </a:r>
            <a:r>
              <a:rPr lang="nl-NL" err="1"/>
              <a:t>ppm</a:t>
            </a:r>
            <a:r>
              <a:rPr lang="nl-NL"/>
              <a:t> - </a:t>
            </a:r>
            <a:r>
              <a:rPr lang="nl-NL" err="1"/>
              <a:t>parts</a:t>
            </a:r>
            <a:r>
              <a:rPr lang="nl-NL"/>
              <a:t> per </a:t>
            </a:r>
            <a:r>
              <a:rPr lang="nl-NL" err="1"/>
              <a:t>million</a:t>
            </a:r>
            <a:r>
              <a:rPr lang="nl-NL"/>
              <a:t>)</a:t>
            </a:r>
          </a:p>
          <a:p>
            <a:pPr marL="742950" lvl="1" indent="-285750">
              <a:buFont typeface="+mj-lt"/>
              <a:buAutoNum type="arabicPeriod"/>
            </a:pPr>
            <a:r>
              <a:rPr lang="nl-NL"/>
              <a:t>CO₂ is het belangrijkste broeikasgas dat door menselijke activiteiten in de atmosfeer wordt gebracht.</a:t>
            </a:r>
          </a:p>
          <a:p>
            <a:pPr>
              <a:buFont typeface="+mj-lt"/>
              <a:buAutoNum type="arabicPeriod"/>
            </a:pPr>
            <a:r>
              <a:rPr lang="nl-NL" b="1"/>
              <a:t>Methaan (CH₄)</a:t>
            </a:r>
            <a:r>
              <a:rPr lang="nl-NL"/>
              <a:t>:</a:t>
            </a:r>
          </a:p>
          <a:p>
            <a:pPr marL="742950" lvl="1" indent="-285750">
              <a:buFont typeface="+mj-lt"/>
              <a:buAutoNum type="arabicPeriod"/>
            </a:pPr>
            <a:r>
              <a:rPr lang="nl-NL"/>
              <a:t>Concentratie: ongeveer 0,00018% (1,8 </a:t>
            </a:r>
            <a:r>
              <a:rPr lang="nl-NL" err="1"/>
              <a:t>ppm</a:t>
            </a:r>
            <a:r>
              <a:rPr lang="nl-NL"/>
              <a:t>)</a:t>
            </a:r>
          </a:p>
          <a:p>
            <a:pPr marL="742950" lvl="1" indent="-285750">
              <a:buFont typeface="+mj-lt"/>
              <a:buAutoNum type="arabicPeriod"/>
            </a:pPr>
            <a:r>
              <a:rPr lang="nl-NL"/>
              <a:t>Methaan is een krachtig broeikasgas, hoewel het in lagere concentraties voorkomt dan CO₂.</a:t>
            </a:r>
          </a:p>
          <a:p>
            <a:pPr>
              <a:buFont typeface="+mj-lt"/>
              <a:buAutoNum type="arabicPeriod"/>
            </a:pPr>
            <a:r>
              <a:rPr lang="nl-NL" b="1"/>
              <a:t>Lachgas (N₂O)</a:t>
            </a:r>
            <a:r>
              <a:rPr lang="nl-NL"/>
              <a:t>:</a:t>
            </a:r>
          </a:p>
          <a:p>
            <a:pPr marL="742950" lvl="1" indent="-285750">
              <a:buFont typeface="+mj-lt"/>
              <a:buAutoNum type="arabicPeriod"/>
            </a:pPr>
            <a:r>
              <a:rPr lang="nl-NL"/>
              <a:t>Concentratie: ongeveer 0,000032% (0,32 </a:t>
            </a:r>
            <a:r>
              <a:rPr lang="nl-NL" err="1"/>
              <a:t>ppm</a:t>
            </a:r>
            <a:r>
              <a:rPr lang="nl-NL"/>
              <a:t>)</a:t>
            </a:r>
          </a:p>
          <a:p>
            <a:pPr marL="742950" lvl="1" indent="-285750">
              <a:buFont typeface="+mj-lt"/>
              <a:buAutoNum type="arabicPeriod"/>
            </a:pPr>
            <a:r>
              <a:rPr lang="nl-NL"/>
              <a:t>Lachgas is ongeveer 300 keer krachtiger dan CO₂ als broeikasgas.</a:t>
            </a:r>
          </a:p>
          <a:p>
            <a:pPr>
              <a:buFont typeface="+mj-lt"/>
              <a:buAutoNum type="arabicPeriod"/>
            </a:pPr>
            <a:r>
              <a:rPr lang="nl-NL" b="1"/>
              <a:t>Waterdamp (H₂O)</a:t>
            </a:r>
            <a:r>
              <a:rPr lang="nl-NL"/>
              <a:t>:</a:t>
            </a:r>
          </a:p>
          <a:p>
            <a:pPr marL="742950" lvl="1" indent="-285750">
              <a:buFont typeface="+mj-lt"/>
              <a:buAutoNum type="arabicPeriod"/>
            </a:pPr>
            <a:r>
              <a:rPr lang="nl-NL"/>
              <a:t>Concentratie: variabel, meestal tussen 0% en 4% van de atmosfeer, afhankelijk van temperatuur en locatie.</a:t>
            </a:r>
          </a:p>
          <a:p>
            <a:pPr marL="742950" lvl="1" indent="-285750">
              <a:buFont typeface="+mj-lt"/>
              <a:buAutoNum type="arabicPeriod"/>
            </a:pPr>
            <a:r>
              <a:rPr lang="nl-NL"/>
              <a:t>Hoewel waterdamp het meest voorkomende broeikasgas is, varieert de concentratie sterk en wordt het niet direct door menselijke activiteiten beïnvloed.</a:t>
            </a:r>
          </a:p>
          <a:p>
            <a:pPr>
              <a:buFont typeface="+mj-lt"/>
              <a:buAutoNum type="arabicPeriod"/>
            </a:pPr>
            <a:r>
              <a:rPr lang="nl-NL" b="1"/>
              <a:t>Overige broeikasgassen</a:t>
            </a:r>
            <a:r>
              <a:rPr lang="nl-NL"/>
              <a:t>:</a:t>
            </a:r>
          </a:p>
          <a:p>
            <a:pPr marL="742950" lvl="1" indent="-285750">
              <a:buFont typeface="+mj-lt"/>
              <a:buAutoNum type="arabicPeriod"/>
            </a:pPr>
            <a:r>
              <a:rPr lang="nl-NL"/>
              <a:t>Dit omvat gassen zoals ozon (O₃), chloorfluorkoolwaterstoffen (</a:t>
            </a:r>
            <a:r>
              <a:rPr lang="nl-NL" err="1"/>
              <a:t>CFK's</a:t>
            </a:r>
            <a:r>
              <a:rPr lang="nl-NL"/>
              <a:t>) en andere gefluoreerde gassen.</a:t>
            </a:r>
          </a:p>
          <a:p>
            <a:pPr marL="742950" lvl="1" indent="-285750">
              <a:buFont typeface="+mj-lt"/>
              <a:buAutoNum type="arabicPeriod"/>
            </a:pPr>
            <a:r>
              <a:rPr lang="nl-NL"/>
              <a:t>Deze gassen komen voor in zeer lage concentraties (meestal minder dan 1 </a:t>
            </a:r>
            <a:r>
              <a:rPr lang="nl-NL" err="1"/>
              <a:t>ppm</a:t>
            </a:r>
            <a:r>
              <a:rPr lang="nl-NL"/>
              <a:t>), maar hebben vaak een zeer hoge broeikaswerking per molecuul.</a:t>
            </a:r>
          </a:p>
          <a:p>
            <a:r>
              <a:rPr lang="nl-NL"/>
              <a:t>Samen vormen deze broeikasgassen een klein deel van de atmosfeer, maar ze spelen een cruciale rol in het vasthouden van warmte en het beïnvloeden van het klimaat.</a:t>
            </a:r>
          </a:p>
          <a:p>
            <a:endParaRPr lang="en-US"/>
          </a:p>
        </p:txBody>
      </p:sp>
    </p:spTree>
    <p:extLst>
      <p:ext uri="{BB962C8B-B14F-4D97-AF65-F5344CB8AC3E}">
        <p14:creationId xmlns:p14="http://schemas.microsoft.com/office/powerpoint/2010/main" val="307415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dirty="0" err="1"/>
              <a:t>Oceaanverzuring</a:t>
            </a:r>
            <a:r>
              <a:rPr lang="en-US" dirty="0"/>
              <a:t> 2x</a:t>
            </a:r>
          </a:p>
          <a:p>
            <a:pPr marL="171450" indent="-171450">
              <a:lnSpc>
                <a:spcPct val="90000"/>
              </a:lnSpc>
              <a:spcBef>
                <a:spcPts val="1000"/>
              </a:spcBef>
              <a:buFont typeface="Arial"/>
              <a:buChar char="•"/>
            </a:pPr>
            <a:r>
              <a:rPr lang="en-US" dirty="0" err="1"/>
              <a:t>Koraal</a:t>
            </a:r>
            <a:r>
              <a:rPr lang="en-US" dirty="0"/>
              <a:t> </a:t>
            </a:r>
            <a:r>
              <a:rPr lang="en-US" dirty="0" err="1"/>
              <a:t>sterfte</a:t>
            </a:r>
            <a:r>
              <a:rPr lang="en-US" dirty="0"/>
              <a:t> 4x</a:t>
            </a:r>
            <a:endParaRPr lang="en-US" dirty="0">
              <a:ea typeface="Calibri"/>
              <a:cs typeface="Calibri"/>
            </a:endParaRPr>
          </a:p>
          <a:p>
            <a:pPr marL="171450" indent="-171450">
              <a:lnSpc>
                <a:spcPct val="90000"/>
              </a:lnSpc>
              <a:spcBef>
                <a:spcPts val="1000"/>
              </a:spcBef>
              <a:buFont typeface="Arial"/>
              <a:buChar char="•"/>
            </a:pPr>
            <a:r>
              <a:rPr lang="en-US" dirty="0" err="1">
                <a:ea typeface="Calibri"/>
                <a:cs typeface="Calibri"/>
              </a:rPr>
              <a:t>Broeikaseffect</a:t>
            </a:r>
            <a:r>
              <a:rPr lang="en-US" dirty="0">
                <a:ea typeface="Calibri"/>
                <a:cs typeface="Calibri"/>
              </a:rPr>
              <a:t> in </a:t>
            </a:r>
            <a:r>
              <a:rPr lang="en-US" dirty="0" err="1">
                <a:ea typeface="Calibri"/>
                <a:cs typeface="Calibri"/>
              </a:rPr>
              <a:t>een</a:t>
            </a:r>
            <a:r>
              <a:rPr lang="en-US" dirty="0">
                <a:ea typeface="Calibri"/>
                <a:cs typeface="Calibri"/>
              </a:rPr>
              <a:t> </a:t>
            </a:r>
            <a:r>
              <a:rPr lang="en-US" dirty="0" err="1">
                <a:ea typeface="Calibri"/>
                <a:cs typeface="Calibri"/>
              </a:rPr>
              <a:t>fles</a:t>
            </a:r>
            <a:r>
              <a:rPr lang="en-US">
                <a:ea typeface="Calibri"/>
                <a:cs typeface="Calibri"/>
              </a:rPr>
              <a:t> 1x</a:t>
            </a:r>
            <a:endParaRPr lang="en-US" dirty="0"/>
          </a:p>
          <a:p>
            <a:pPr marL="171450" indent="-171450">
              <a:lnSpc>
                <a:spcPct val="90000"/>
              </a:lnSpc>
              <a:spcBef>
                <a:spcPts val="1000"/>
              </a:spcBef>
              <a:buFont typeface="Arial"/>
              <a:buChar char="•"/>
            </a:pPr>
            <a:r>
              <a:rPr lang="en-US" dirty="0" err="1"/>
              <a:t>Broeikaseffect</a:t>
            </a:r>
            <a:r>
              <a:rPr lang="en-US"/>
              <a:t> met warmtecamera 1x</a:t>
            </a:r>
            <a:endParaRPr lang="en-US" dirty="0">
              <a:ea typeface="Calibri"/>
              <a:cs typeface="Calibri"/>
            </a:endParaRPr>
          </a:p>
          <a:p>
            <a:pPr marL="171450" indent="-171450">
              <a:lnSpc>
                <a:spcPct val="90000"/>
              </a:lnSpc>
              <a:spcBef>
                <a:spcPts val="1000"/>
              </a:spcBef>
              <a:buFont typeface="Arial"/>
              <a:buChar char="•"/>
            </a:pPr>
            <a:r>
              <a:rPr lang="en-US" dirty="0"/>
              <a:t>Enhanced weathering 1x</a:t>
            </a:r>
            <a:endParaRPr lang="en-US" dirty="0">
              <a:ea typeface="Calibri"/>
              <a:cs typeface="Calibri"/>
            </a:endParaRPr>
          </a:p>
          <a:p>
            <a:pPr marL="171450" indent="-171450">
              <a:lnSpc>
                <a:spcPct val="90000"/>
              </a:lnSpc>
              <a:spcBef>
                <a:spcPts val="1000"/>
              </a:spcBef>
              <a:buFont typeface="Arial"/>
              <a:buChar char="•"/>
            </a:pPr>
            <a:r>
              <a:rPr lang="en-US">
                <a:ea typeface="Calibri"/>
                <a:cs typeface="Calibri"/>
              </a:rPr>
              <a:t>Plastic pellets 1x</a:t>
            </a:r>
            <a:endParaRPr lang="en-US" dirty="0"/>
          </a:p>
          <a:p>
            <a:pPr marL="171450" indent="-171450">
              <a:lnSpc>
                <a:spcPct val="90000"/>
              </a:lnSpc>
              <a:spcBef>
                <a:spcPts val="1000"/>
              </a:spcBef>
              <a:buFont typeface="Arial"/>
              <a:buChar char="•"/>
            </a:pPr>
            <a:r>
              <a:rPr lang="en-US" dirty="0" err="1"/>
              <a:t>Fotosynthese</a:t>
            </a:r>
            <a:r>
              <a:rPr lang="en-US" dirty="0"/>
              <a:t> 1x</a:t>
            </a:r>
            <a:endParaRPr lang="en-US" dirty="0">
              <a:ea typeface="Calibri"/>
              <a:cs typeface="Calibri"/>
            </a:endParaRPr>
          </a:p>
          <a:p>
            <a:pPr marL="171450" indent="-171450">
              <a:lnSpc>
                <a:spcPct val="90000"/>
              </a:lnSpc>
              <a:spcBef>
                <a:spcPts val="1000"/>
              </a:spcBef>
              <a:buFont typeface="Arial"/>
              <a:buChar char="•"/>
            </a:pPr>
            <a:r>
              <a:rPr lang="en-US" dirty="0"/>
              <a:t>Remote sensing 1x</a:t>
            </a:r>
          </a:p>
        </p:txBody>
      </p:sp>
      <p:sp>
        <p:nvSpPr>
          <p:cNvPr id="4" name="Slide Number Placeholder 3"/>
          <p:cNvSpPr>
            <a:spLocks noGrp="1"/>
          </p:cNvSpPr>
          <p:nvPr>
            <p:ph type="sldNum" sz="quarter" idx="5"/>
          </p:nvPr>
        </p:nvSpPr>
        <p:spPr/>
        <p:txBody>
          <a:bodyPr/>
          <a:lstStyle/>
          <a:p>
            <a:fld id="{B9BB8954-50CC-424F-B0CA-A7BD4FB93CB4}" type="slidenum">
              <a:rPr lang="en-US" smtClean="0"/>
              <a:t>46</a:t>
            </a:fld>
            <a:endParaRPr lang="en-US"/>
          </a:p>
        </p:txBody>
      </p:sp>
    </p:spTree>
    <p:extLst>
      <p:ext uri="{BB962C8B-B14F-4D97-AF65-F5344CB8AC3E}">
        <p14:creationId xmlns:p14="http://schemas.microsoft.com/office/powerpoint/2010/main" val="2749725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dirty="0" err="1"/>
              <a:t>Klimaatverandering</a:t>
            </a:r>
            <a:r>
              <a:rPr lang="en-US" dirty="0"/>
              <a:t> is </a:t>
            </a:r>
            <a:r>
              <a:rPr lang="en-US" dirty="0" err="1"/>
              <a:t>niet</a:t>
            </a:r>
            <a:r>
              <a:rPr lang="en-US" dirty="0"/>
              <a:t> </a:t>
            </a:r>
            <a:r>
              <a:rPr lang="en-US" dirty="0" err="1"/>
              <a:t>nieuws</a:t>
            </a:r>
            <a:r>
              <a:rPr lang="en-US" dirty="0"/>
              <a:t>, maar </a:t>
            </a:r>
            <a:r>
              <a:rPr lang="en-US" dirty="0" err="1"/>
              <a:t>deze</a:t>
            </a:r>
            <a:r>
              <a:rPr lang="en-US" dirty="0"/>
              <a:t> </a:t>
            </a:r>
            <a:r>
              <a:rPr lang="en-US" dirty="0" err="1"/>
              <a:t>keer</a:t>
            </a:r>
            <a:r>
              <a:rPr lang="en-US" dirty="0"/>
              <a:t> is het </a:t>
            </a:r>
            <a:r>
              <a:rPr lang="en-US" dirty="0" err="1"/>
              <a:t>een</a:t>
            </a:r>
            <a:r>
              <a:rPr lang="en-US" dirty="0"/>
              <a:t> </a:t>
            </a:r>
            <a:r>
              <a:rPr lang="en-US" dirty="0" err="1"/>
              <a:t>uit</a:t>
            </a:r>
            <a:r>
              <a:rPr lang="en-US" dirty="0"/>
              <a:t> de hand </a:t>
            </a:r>
            <a:r>
              <a:rPr lang="en-US" dirty="0" err="1"/>
              <a:t>gelopen</a:t>
            </a:r>
            <a:r>
              <a:rPr lang="en-US" dirty="0"/>
              <a:t> experiment. </a:t>
            </a:r>
          </a:p>
        </p:txBody>
      </p:sp>
    </p:spTree>
    <p:extLst>
      <p:ext uri="{BB962C8B-B14F-4D97-AF65-F5344CB8AC3E}">
        <p14:creationId xmlns:p14="http://schemas.microsoft.com/office/powerpoint/2010/main" val="2351266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BE" sz="1100" b="0" i="0" u="none" strike="noStrike" cap="none" dirty="0">
                <a:solidFill>
                  <a:srgbClr val="FF0000"/>
                </a:solidFill>
                <a:latin typeface="Calibri"/>
                <a:ea typeface="Calibri"/>
                <a:cs typeface="Calibri"/>
                <a:sym typeface="Calibri"/>
              </a:rPr>
              <a:t>CO</a:t>
            </a:r>
            <a:r>
              <a:rPr lang="nl-BE" sz="1100" b="0" i="0" u="none" strike="noStrike" cap="none" baseline="-25000" dirty="0">
                <a:solidFill>
                  <a:srgbClr val="FF0000"/>
                </a:solidFill>
                <a:latin typeface="Calibri"/>
                <a:ea typeface="Calibri"/>
                <a:cs typeface="Calibri"/>
                <a:sym typeface="Calibri"/>
              </a:rPr>
              <a:t>2</a:t>
            </a:r>
            <a:r>
              <a:rPr lang="nl-BE" sz="1100" b="0" i="0" u="none" strike="noStrike" cap="none" dirty="0">
                <a:solidFill>
                  <a:srgbClr val="FF0000"/>
                </a:solidFill>
                <a:latin typeface="Calibri"/>
                <a:ea typeface="Calibri"/>
                <a:cs typeface="Calibri"/>
                <a:sym typeface="Calibri"/>
              </a:rPr>
              <a:t> gehalte in atmosfeer is hoger dan hoogste niveau in de geschiedenis van de moderne mens: </a:t>
            </a:r>
            <a:r>
              <a:rPr lang="nl-BE" sz="1100" b="0" i="1" u="none" strike="noStrike" cap="none" dirty="0">
                <a:solidFill>
                  <a:srgbClr val="FF0000"/>
                </a:solidFill>
                <a:latin typeface="Calibri"/>
                <a:ea typeface="Calibri"/>
                <a:cs typeface="Calibri"/>
                <a:sym typeface="Calibri"/>
              </a:rPr>
              <a:t>Homo Sapiens</a:t>
            </a:r>
            <a:endParaRPr lang="nl-BE" sz="1100" b="0" i="1" u="none" strike="noStrike" cap="none" dirty="0">
              <a:solidFill>
                <a:srgbClr val="FF0000"/>
              </a:solidFill>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Via natuurlijke processen schommelen co2 concentraties in de atmosfeer over de tijd heen. Glacialen en interglacialen wisselen elkaar af. Nu verwachten we dat we dus terug richting een ijstijd gaan. Maar niets is minder waar: zie co2 concentratie vandaag.</a:t>
            </a:r>
            <a:endParaRPr lang="nl-NL" dirty="0">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BE" sz="1100" b="0" i="1" u="none" strike="noStrike" cap="none">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
        <p:nvSpPr>
          <p:cNvPr id="110" name="Google Shape;1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54354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dirty="0">
                <a:hlinkClick r:id="rId3"/>
              </a:rPr>
              <a:t>https://climate.copernicus.eu/global-climate-highlights-2024</a:t>
            </a:r>
            <a:endParaRPr lang="en-US">
              <a:ea typeface="Calibri" panose="020F0502020204030204"/>
              <a:cs typeface="Calibri" panose="020F0502020204030204"/>
            </a:endParaRPr>
          </a:p>
          <a:p>
            <a:r>
              <a:rPr lang="en-US"/>
              <a:t>1,5 </a:t>
            </a:r>
            <a:r>
              <a:rPr lang="en-US" err="1"/>
              <a:t>graden</a:t>
            </a:r>
            <a:r>
              <a:rPr lang="en-US"/>
              <a:t> Celsius </a:t>
            </a:r>
            <a:r>
              <a:rPr lang="en-US" err="1"/>
              <a:t>opwarming</a:t>
            </a:r>
            <a:r>
              <a:rPr lang="en-US"/>
              <a:t> </a:t>
            </a:r>
            <a:r>
              <a:rPr lang="en-US" err="1"/>
              <a:t>hebben</a:t>
            </a:r>
            <a:r>
              <a:rPr lang="en-US"/>
              <a:t> we reeds </a:t>
            </a:r>
            <a:r>
              <a:rPr lang="en-US" err="1"/>
              <a:t>gehaald</a:t>
            </a:r>
            <a:r>
              <a:rPr lang="en-US"/>
              <a:t> in het </a:t>
            </a:r>
            <a:r>
              <a:rPr lang="en-US" err="1"/>
              <a:t>jaar</a:t>
            </a:r>
            <a:r>
              <a:rPr lang="en-US"/>
              <a:t> 2023 </a:t>
            </a:r>
            <a:r>
              <a:rPr lang="en-US" err="1"/>
              <a:t>gemiddeld</a:t>
            </a:r>
            <a:r>
              <a:rPr lang="en-US"/>
              <a:t> over heel de </a:t>
            </a:r>
            <a:r>
              <a:rPr lang="en-US" err="1"/>
              <a:t>aarde</a:t>
            </a:r>
            <a:r>
              <a:rPr lang="en-US"/>
              <a:t>.</a:t>
            </a:r>
          </a:p>
          <a:p>
            <a:pPr>
              <a:buSzPts val="1100"/>
            </a:pPr>
            <a:endParaRPr lang="en-US" dirty="0">
              <a:ea typeface="Calibri"/>
              <a:cs typeface="Calibri"/>
            </a:endParaRPr>
          </a:p>
        </p:txBody>
      </p:sp>
    </p:spTree>
    <p:extLst>
      <p:ext uri="{BB962C8B-B14F-4D97-AF65-F5344CB8AC3E}">
        <p14:creationId xmlns:p14="http://schemas.microsoft.com/office/powerpoint/2010/main" val="1725292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IPCC rapport is </a:t>
            </a:r>
            <a:r>
              <a:rPr lang="en-US" err="1"/>
              <a:t>een</a:t>
            </a:r>
            <a:r>
              <a:rPr lang="en-US"/>
              <a:t> </a:t>
            </a:r>
            <a:r>
              <a:rPr lang="en-US" err="1"/>
              <a:t>samenvatting</a:t>
            </a:r>
            <a:r>
              <a:rPr lang="en-US"/>
              <a:t> van de </a:t>
            </a:r>
            <a:r>
              <a:rPr lang="en-US" err="1"/>
              <a:t>wetenschappelijke</a:t>
            </a:r>
            <a:r>
              <a:rPr lang="en-US"/>
              <a:t> </a:t>
            </a:r>
            <a:r>
              <a:rPr lang="en-US" err="1"/>
              <a:t>kennis</a:t>
            </a:r>
            <a:r>
              <a:rPr lang="en-US"/>
              <a:t> over </a:t>
            </a:r>
            <a:r>
              <a:rPr lang="en-US" err="1"/>
              <a:t>klimaatverandering</a:t>
            </a:r>
            <a:r>
              <a:rPr lang="en-US"/>
              <a:t>, </a:t>
            </a:r>
            <a:r>
              <a:rPr lang="en-US" err="1"/>
              <a:t>goedgekeurd</a:t>
            </a:r>
            <a:r>
              <a:rPr lang="en-US"/>
              <a:t> door alle </a:t>
            </a:r>
            <a:r>
              <a:rPr lang="en-US" err="1"/>
              <a:t>landen</a:t>
            </a:r>
            <a:r>
              <a:rPr lang="en-US"/>
              <a:t> =&gt; </a:t>
            </a:r>
            <a:r>
              <a:rPr lang="en-US" err="1"/>
              <a:t>geen</a:t>
            </a:r>
            <a:r>
              <a:rPr lang="en-US"/>
              <a:t> </a:t>
            </a:r>
            <a:r>
              <a:rPr lang="en-US" err="1"/>
              <a:t>overdrijving</a:t>
            </a:r>
            <a:r>
              <a:rPr lang="en-US"/>
              <a:t> van de </a:t>
            </a:r>
            <a:r>
              <a:rPr lang="en-US" err="1"/>
              <a:t>situatie</a:t>
            </a:r>
            <a:r>
              <a:rPr lang="en-US"/>
              <a:t>, </a:t>
            </a:r>
            <a:r>
              <a:rPr lang="en-US" err="1"/>
              <a:t>integendeel</a:t>
            </a:r>
            <a:endParaRPr lang="en-US"/>
          </a:p>
          <a:p>
            <a:pPr marL="0" lvl="0" indent="0" algn="l" rtl="0">
              <a:lnSpc>
                <a:spcPct val="100000"/>
              </a:lnSpc>
              <a:spcBef>
                <a:spcPts val="0"/>
              </a:spcBef>
              <a:spcAft>
                <a:spcPts val="0"/>
              </a:spcAft>
              <a:buSzPts val="1100"/>
              <a:buNone/>
            </a:pPr>
            <a:endParaRPr/>
          </a:p>
        </p:txBody>
      </p:sp>
      <p:sp>
        <p:nvSpPr>
          <p:cNvPr id="210" name="Google Shape;21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3911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Statistische</a:t>
            </a:r>
            <a:r>
              <a:rPr lang="en-US"/>
              <a:t> </a:t>
            </a:r>
            <a:r>
              <a:rPr lang="en-US" err="1"/>
              <a:t>verdelingscurve</a:t>
            </a:r>
            <a:r>
              <a:rPr lang="en-US"/>
              <a:t> </a:t>
            </a:r>
            <a:r>
              <a:rPr lang="en-US" err="1"/>
              <a:t>schuift</a:t>
            </a:r>
            <a:r>
              <a:rPr lang="en-US"/>
              <a:t> op, </a:t>
            </a:r>
            <a:r>
              <a:rPr lang="en-US" err="1"/>
              <a:t>kans</a:t>
            </a:r>
            <a:r>
              <a:rPr lang="en-US"/>
              <a:t> op </a:t>
            </a:r>
            <a:r>
              <a:rPr lang="en-US" err="1"/>
              <a:t>meer</a:t>
            </a:r>
            <a:r>
              <a:rPr lang="en-US"/>
              <a:t> warm </a:t>
            </a:r>
            <a:r>
              <a:rPr lang="en-US" err="1"/>
              <a:t>weer</a:t>
            </a:r>
            <a:r>
              <a:rPr lang="en-US"/>
              <a:t> </a:t>
            </a:r>
            <a:r>
              <a:rPr lang="en-US" err="1"/>
              <a:t>wordt</a:t>
            </a:r>
            <a:r>
              <a:rPr lang="en-US"/>
              <a:t> </a:t>
            </a:r>
            <a:r>
              <a:rPr lang="en-US" err="1"/>
              <a:t>groter</a:t>
            </a:r>
            <a:r>
              <a:rPr lang="en-US"/>
              <a:t>! En de </a:t>
            </a:r>
            <a:r>
              <a:rPr lang="en-US" err="1"/>
              <a:t>kans</a:t>
            </a:r>
            <a:r>
              <a:rPr lang="en-US"/>
              <a:t> op </a:t>
            </a:r>
            <a:r>
              <a:rPr lang="en-US" err="1"/>
              <a:t>koud</a:t>
            </a:r>
            <a:r>
              <a:rPr lang="en-US"/>
              <a:t> </a:t>
            </a:r>
            <a:r>
              <a:rPr lang="en-US" err="1"/>
              <a:t>weer</a:t>
            </a:r>
            <a:r>
              <a:rPr lang="en-US"/>
              <a:t> </a:t>
            </a:r>
            <a:r>
              <a:rPr lang="en-US" err="1"/>
              <a:t>neemt</a:t>
            </a:r>
            <a:r>
              <a:rPr lang="en-US"/>
              <a:t> </a:t>
            </a:r>
            <a:r>
              <a:rPr lang="en-US" err="1"/>
              <a:t>af</a:t>
            </a:r>
            <a:r>
              <a:rPr lang="en-US"/>
              <a:t>!</a:t>
            </a:r>
          </a:p>
          <a:p>
            <a:endParaRPr lang="en-US"/>
          </a:p>
        </p:txBody>
      </p:sp>
    </p:spTree>
    <p:extLst>
      <p:ext uri="{BB962C8B-B14F-4D97-AF65-F5344CB8AC3E}">
        <p14:creationId xmlns:p14="http://schemas.microsoft.com/office/powerpoint/2010/main" val="802036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Vergelijking</a:t>
            </a:r>
            <a:r>
              <a:rPr lang="en-US" dirty="0">
                <a:ea typeface="Calibri"/>
                <a:cs typeface="Calibri"/>
              </a:rPr>
              <a:t>: </a:t>
            </a:r>
            <a:r>
              <a:rPr lang="en-US" dirty="0" err="1">
                <a:ea typeface="Calibri"/>
                <a:cs typeface="Calibri"/>
              </a:rPr>
              <a:t>een</a:t>
            </a:r>
            <a:r>
              <a:rPr lang="en-US" dirty="0">
                <a:ea typeface="Calibri"/>
                <a:cs typeface="Calibri"/>
              </a:rPr>
              <a:t> olifant </a:t>
            </a:r>
            <a:r>
              <a:rPr lang="en-US" dirty="0" err="1">
                <a:ea typeface="Calibri"/>
                <a:cs typeface="Calibri"/>
              </a:rPr>
              <a:t>weegt</a:t>
            </a:r>
            <a:r>
              <a:rPr lang="en-US" dirty="0">
                <a:ea typeface="Calibri"/>
                <a:cs typeface="Calibri"/>
              </a:rPr>
              <a:t> 5 ton... , 7,5 </a:t>
            </a:r>
            <a:r>
              <a:rPr lang="en-US" dirty="0" err="1">
                <a:ea typeface="Calibri"/>
                <a:cs typeface="Calibri"/>
              </a:rPr>
              <a:t>miljard</a:t>
            </a:r>
            <a:r>
              <a:rPr lang="en-US" dirty="0">
                <a:ea typeface="Calibri"/>
                <a:cs typeface="Calibri"/>
              </a:rPr>
              <a:t> </a:t>
            </a:r>
            <a:r>
              <a:rPr lang="en-US" dirty="0" err="1">
                <a:ea typeface="Calibri"/>
                <a:cs typeface="Calibri"/>
              </a:rPr>
              <a:t>olifanten</a:t>
            </a:r>
            <a:endParaRPr lang="en-US" dirty="0" err="1"/>
          </a:p>
        </p:txBody>
      </p:sp>
      <p:sp>
        <p:nvSpPr>
          <p:cNvPr id="4" name="Slide Number Placeholder 3"/>
          <p:cNvSpPr>
            <a:spLocks noGrp="1"/>
          </p:cNvSpPr>
          <p:nvPr>
            <p:ph type="sldNum" sz="quarter" idx="5"/>
          </p:nvPr>
        </p:nvSpPr>
        <p:spPr/>
        <p:txBody>
          <a:bodyPr/>
          <a:lstStyle/>
          <a:p>
            <a:fld id="{B9BB8954-50CC-424F-B0CA-A7BD4FB93CB4}" type="slidenum">
              <a:rPr lang="en-US" smtClean="0"/>
              <a:t>12</a:t>
            </a:fld>
            <a:endParaRPr lang="en-US"/>
          </a:p>
        </p:txBody>
      </p:sp>
    </p:spTree>
    <p:extLst>
      <p:ext uri="{BB962C8B-B14F-4D97-AF65-F5344CB8AC3E}">
        <p14:creationId xmlns:p14="http://schemas.microsoft.com/office/powerpoint/2010/main" val="1740378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917967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2139798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3787424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363909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401207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1172701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3553667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418069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2530456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3350823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2022184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2/11/2026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‹nr.›</a:t>
            </a:fld>
            <a:endParaRPr lang="en-US"/>
          </a:p>
        </p:txBody>
      </p:sp>
    </p:spTree>
    <p:extLst>
      <p:ext uri="{BB962C8B-B14F-4D97-AF65-F5344CB8AC3E}">
        <p14:creationId xmlns:p14="http://schemas.microsoft.com/office/powerpoint/2010/main" val="332421088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www.climatechallenge.be/nl/klimaatverandering-woord-en-beeld/wat-is-klimaatverandering/het-broeikaseffect/natuurlijk-broeikaseffect.aspx"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8.gi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kissthegroundmovie.com/" TargetMode="External"/><Relationship Id="rId4" Type="http://schemas.openxmlformats.org/officeDocument/2006/relationships/hyperlink" Target="https://www.youtube.com/watch?v=NOREhMwMsOM&amp;t=1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emf"/><Relationship Id="rId10" Type="http://schemas.openxmlformats.org/officeDocument/2006/relationships/image" Target="../media/image2.png"/><Relationship Id="rId4" Type="http://schemas.openxmlformats.org/officeDocument/2006/relationships/image" Target="../media/image44.emf"/><Relationship Id="rId9"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6903" y="1992956"/>
            <a:ext cx="4114800" cy="3081528"/>
          </a:xfrm>
          <a:prstGeom prst="rect">
            <a:avLst/>
          </a:prstGeom>
        </p:spPr>
      </p:pic>
      <p:pic>
        <p:nvPicPr>
          <p:cNvPr id="2" name="Afbeelding 1" descr="Afbeelding met tekst, Lettertype, Graphics, logo&#10;&#10;Door AI gegenereerde inhoud is mogelijk onjuist.">
            <a:extLst>
              <a:ext uri="{FF2B5EF4-FFF2-40B4-BE49-F238E27FC236}">
                <a16:creationId xmlns:a16="http://schemas.microsoft.com/office/drawing/2014/main" id="{4E87D242-7F07-43F6-E4BD-963467D245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790766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Google Shape;213;p26"/>
          <p:cNvSpPr txBox="1"/>
          <p:nvPr/>
        </p:nvSpPr>
        <p:spPr>
          <a:xfrm>
            <a:off x="2463000" y="271750"/>
            <a:ext cx="7266000" cy="708000"/>
          </a:xfrm>
          <a:prstGeom prst="rect">
            <a:avLst/>
          </a:prstGeom>
          <a:noFill/>
          <a:ln>
            <a:noFill/>
          </a:ln>
        </p:spPr>
        <p:txBody>
          <a:bodyPr spcFirstLastPara="1" wrap="square" lIns="91425" tIns="45700" rIns="91425" bIns="45700" anchor="t" anchorCtr="0">
            <a:noAutofit/>
          </a:bodyPr>
          <a:lstStyle/>
          <a:p>
            <a:pPr marL="360000" marR="0" lvl="0" indent="-360000" algn="l" rtl="0">
              <a:lnSpc>
                <a:spcPct val="100000"/>
              </a:lnSpc>
              <a:spcBef>
                <a:spcPts val="0"/>
              </a:spcBef>
              <a:spcAft>
                <a:spcPts val="0"/>
              </a:spcAft>
              <a:buClr>
                <a:srgbClr val="000000"/>
              </a:buClr>
              <a:buSzPts val="3600"/>
              <a:buFont typeface="Arial"/>
              <a:buNone/>
            </a:pPr>
            <a:r>
              <a:rPr lang="nl-BE" sz="3600" b="0" i="0" u="none" strike="noStrike" cap="none">
                <a:solidFill>
                  <a:schemeClr val="dk1"/>
                </a:solidFill>
                <a:latin typeface="Calibri"/>
                <a:ea typeface="Calibri"/>
                <a:cs typeface="Calibri"/>
                <a:sym typeface="Calibri"/>
              </a:rPr>
              <a:t>Is de rol van de mens bewezen?</a:t>
            </a:r>
            <a:endParaRPr sz="3600" b="0" i="0" u="none" strike="noStrike" cap="none">
              <a:solidFill>
                <a:schemeClr val="dk1"/>
              </a:solidFill>
              <a:latin typeface="Calibri"/>
              <a:ea typeface="Calibri"/>
              <a:cs typeface="Calibri"/>
              <a:sym typeface="Calibri"/>
            </a:endParaRPr>
          </a:p>
        </p:txBody>
      </p:sp>
      <p:pic>
        <p:nvPicPr>
          <p:cNvPr id="3" name="Picture 3">
            <a:extLst>
              <a:ext uri="{FF2B5EF4-FFF2-40B4-BE49-F238E27FC236}">
                <a16:creationId xmlns:a16="http://schemas.microsoft.com/office/drawing/2014/main" id="{43540A06-6CAC-7132-2DCA-1BC850B14875}"/>
              </a:ext>
            </a:extLst>
          </p:cNvPr>
          <p:cNvPicPr>
            <a:picLocks noChangeAspect="1"/>
          </p:cNvPicPr>
          <p:nvPr/>
        </p:nvPicPr>
        <p:blipFill>
          <a:blip r:embed="rId3"/>
          <a:stretch>
            <a:fillRect/>
          </a:stretch>
        </p:blipFill>
        <p:spPr>
          <a:xfrm>
            <a:off x="612219" y="1144730"/>
            <a:ext cx="11170508" cy="5255839"/>
          </a:xfrm>
          <a:prstGeom prst="rect">
            <a:avLst/>
          </a:prstGeom>
        </p:spPr>
      </p:pic>
      <p:sp>
        <p:nvSpPr>
          <p:cNvPr id="4" name="TextBox 4">
            <a:extLst>
              <a:ext uri="{FF2B5EF4-FFF2-40B4-BE49-F238E27FC236}">
                <a16:creationId xmlns:a16="http://schemas.microsoft.com/office/drawing/2014/main" id="{B2654A5E-950B-2C33-EFA2-3A5B73D18E2D}"/>
              </a:ext>
            </a:extLst>
          </p:cNvPr>
          <p:cNvSpPr txBox="1"/>
          <p:nvPr/>
        </p:nvSpPr>
        <p:spPr>
          <a:xfrm>
            <a:off x="0" y="6257268"/>
            <a:ext cx="1224438" cy="276999"/>
          </a:xfrm>
          <a:prstGeom prst="rect">
            <a:avLst/>
          </a:prstGeom>
          <a:noFill/>
        </p:spPr>
        <p:txBody>
          <a:bodyPr wrap="none" rtlCol="0">
            <a:spAutoFit/>
          </a:bodyPr>
          <a:lstStyle/>
          <a:p>
            <a:r>
              <a:rPr lang="en-US" sz="1200"/>
              <a:t>IPCC AR6, 2021</a:t>
            </a:r>
            <a:endParaRPr lang="en-GB" sz="1200"/>
          </a:p>
        </p:txBody>
      </p:sp>
      <p:sp>
        <p:nvSpPr>
          <p:cNvPr id="5" name="Google Shape;224;p26">
            <a:extLst>
              <a:ext uri="{FF2B5EF4-FFF2-40B4-BE49-F238E27FC236}">
                <a16:creationId xmlns:a16="http://schemas.microsoft.com/office/drawing/2014/main" id="{05DE3476-84C0-4468-2283-D4C4FF5AD978}"/>
              </a:ext>
            </a:extLst>
          </p:cNvPr>
          <p:cNvSpPr txBox="1"/>
          <p:nvPr/>
        </p:nvSpPr>
        <p:spPr>
          <a:xfrm>
            <a:off x="4020893" y="6124674"/>
            <a:ext cx="1660597" cy="46157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nl-BE" sz="1400" b="0" i="0" u="none" strike="noStrike" cap="none">
                <a:solidFill>
                  <a:srgbClr val="000000"/>
                </a:solidFill>
                <a:ea typeface="Calibri"/>
                <a:cs typeface="Calibri"/>
                <a:sym typeface="Calibri"/>
              </a:rPr>
              <a:t>Geobserveerde opwarming</a:t>
            </a:r>
            <a:endParaRPr sz="1400" b="0" i="0" u="none" strike="noStrike" cap="none">
              <a:solidFill>
                <a:srgbClr val="000000"/>
              </a:solidFill>
              <a:ea typeface="Calibri"/>
              <a:cs typeface="Calibri"/>
              <a:sym typeface="Calibri"/>
            </a:endParaRPr>
          </a:p>
        </p:txBody>
      </p:sp>
      <p:sp>
        <p:nvSpPr>
          <p:cNvPr id="6" name="Google Shape;224;p26">
            <a:extLst>
              <a:ext uri="{FF2B5EF4-FFF2-40B4-BE49-F238E27FC236}">
                <a16:creationId xmlns:a16="http://schemas.microsoft.com/office/drawing/2014/main" id="{0B18796C-3C40-87E0-ECE3-14C3EE35246D}"/>
              </a:ext>
            </a:extLst>
          </p:cNvPr>
          <p:cNvSpPr txBox="1"/>
          <p:nvPr/>
        </p:nvSpPr>
        <p:spPr>
          <a:xfrm>
            <a:off x="6232931" y="2234959"/>
            <a:ext cx="1192955" cy="509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400" err="1">
                <a:solidFill>
                  <a:srgbClr val="C14B53"/>
                </a:solidFill>
                <a:ea typeface="Calibri"/>
                <a:cs typeface="Calibri"/>
                <a:sym typeface="Calibri"/>
              </a:rPr>
              <a:t>Totale</a:t>
            </a:r>
            <a:r>
              <a:rPr lang="en-US" sz="1400">
                <a:solidFill>
                  <a:srgbClr val="C14B53"/>
                </a:solidFill>
                <a:ea typeface="Calibri"/>
                <a:cs typeface="Calibri"/>
                <a:sym typeface="Calibri"/>
              </a:rPr>
              <a:t> impact door </a:t>
            </a:r>
            <a:r>
              <a:rPr lang="en-US" sz="1400" err="1">
                <a:solidFill>
                  <a:srgbClr val="C14B53"/>
                </a:solidFill>
                <a:ea typeface="Calibri"/>
                <a:cs typeface="Calibri"/>
                <a:sym typeface="Calibri"/>
              </a:rPr>
              <a:t>mens</a:t>
            </a:r>
            <a:endParaRPr sz="1400" b="0" i="0" u="none" strike="noStrike" cap="none">
              <a:solidFill>
                <a:srgbClr val="C14B53"/>
              </a:solidFill>
              <a:ea typeface="Calibri"/>
              <a:cs typeface="Calibri"/>
              <a:sym typeface="Calibri"/>
            </a:endParaRPr>
          </a:p>
        </p:txBody>
      </p:sp>
      <p:sp>
        <p:nvSpPr>
          <p:cNvPr id="7" name="Google Shape;224;p26">
            <a:extLst>
              <a:ext uri="{FF2B5EF4-FFF2-40B4-BE49-F238E27FC236}">
                <a16:creationId xmlns:a16="http://schemas.microsoft.com/office/drawing/2014/main" id="{40F4AE8A-5D69-F3ED-BF91-9058B246A465}"/>
              </a:ext>
            </a:extLst>
          </p:cNvPr>
          <p:cNvSpPr txBox="1"/>
          <p:nvPr/>
        </p:nvSpPr>
        <p:spPr>
          <a:xfrm>
            <a:off x="6829409" y="1188476"/>
            <a:ext cx="1633408" cy="509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400" err="1">
                <a:solidFill>
                  <a:srgbClr val="C14B53"/>
                </a:solidFill>
                <a:ea typeface="Calibri"/>
                <a:cs typeface="Calibri"/>
                <a:sym typeface="Calibri"/>
              </a:rPr>
              <a:t>Broeikasgassen</a:t>
            </a:r>
            <a:endParaRPr sz="1400" b="0" i="0" u="none" strike="noStrike" cap="none">
              <a:solidFill>
                <a:srgbClr val="C14B53"/>
              </a:solidFill>
              <a:ea typeface="Calibri"/>
              <a:cs typeface="Calibri"/>
              <a:sym typeface="Calibri"/>
            </a:endParaRPr>
          </a:p>
        </p:txBody>
      </p:sp>
      <p:sp>
        <p:nvSpPr>
          <p:cNvPr id="8" name="Google Shape;224;p26">
            <a:extLst>
              <a:ext uri="{FF2B5EF4-FFF2-40B4-BE49-F238E27FC236}">
                <a16:creationId xmlns:a16="http://schemas.microsoft.com/office/drawing/2014/main" id="{D8AE072D-7549-0008-6F4E-6607FB04BE08}"/>
              </a:ext>
            </a:extLst>
          </p:cNvPr>
          <p:cNvSpPr txBox="1"/>
          <p:nvPr/>
        </p:nvSpPr>
        <p:spPr>
          <a:xfrm>
            <a:off x="7300127" y="5815178"/>
            <a:ext cx="1431981" cy="509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400" err="1">
                <a:solidFill>
                  <a:schemeClr val="accent1">
                    <a:lumMod val="75000"/>
                  </a:schemeClr>
                </a:solidFill>
                <a:ea typeface="Calibri"/>
                <a:cs typeface="Calibri"/>
                <a:sym typeface="Calibri"/>
              </a:rPr>
              <a:t>Luchtvervuiling</a:t>
            </a:r>
            <a:r>
              <a:rPr lang="en-US" sz="1400">
                <a:solidFill>
                  <a:schemeClr val="accent1">
                    <a:lumMod val="75000"/>
                  </a:schemeClr>
                </a:solidFill>
                <a:ea typeface="Calibri"/>
                <a:cs typeface="Calibri"/>
                <a:sym typeface="Calibri"/>
              </a:rPr>
              <a:t> (</a:t>
            </a:r>
            <a:r>
              <a:rPr lang="en-US" sz="1400" err="1">
                <a:solidFill>
                  <a:schemeClr val="accent1">
                    <a:lumMod val="75000"/>
                  </a:schemeClr>
                </a:solidFill>
                <a:ea typeface="Calibri"/>
                <a:cs typeface="Calibri"/>
                <a:sym typeface="Calibri"/>
              </a:rPr>
              <a:t>aerosolen</a:t>
            </a:r>
            <a:r>
              <a:rPr lang="en-US" sz="1400">
                <a:solidFill>
                  <a:schemeClr val="accent1">
                    <a:lumMod val="75000"/>
                  </a:schemeClr>
                </a:solidFill>
                <a:ea typeface="Calibri"/>
                <a:cs typeface="Calibri"/>
                <a:sym typeface="Calibri"/>
              </a:rPr>
              <a:t>)</a:t>
            </a:r>
            <a:endParaRPr sz="1400" b="0" i="0" u="none" strike="noStrike" cap="none">
              <a:solidFill>
                <a:schemeClr val="accent1">
                  <a:lumMod val="75000"/>
                </a:schemeClr>
              </a:solidFill>
              <a:ea typeface="Calibri"/>
              <a:cs typeface="Calibri"/>
              <a:sym typeface="Calibri"/>
            </a:endParaRPr>
          </a:p>
        </p:txBody>
      </p:sp>
      <p:sp>
        <p:nvSpPr>
          <p:cNvPr id="9" name="Google Shape;224;p26">
            <a:extLst>
              <a:ext uri="{FF2B5EF4-FFF2-40B4-BE49-F238E27FC236}">
                <a16:creationId xmlns:a16="http://schemas.microsoft.com/office/drawing/2014/main" id="{56E505E3-08A7-3FF1-14F3-B8EE3221914F}"/>
              </a:ext>
            </a:extLst>
          </p:cNvPr>
          <p:cNvSpPr txBox="1"/>
          <p:nvPr/>
        </p:nvSpPr>
        <p:spPr>
          <a:xfrm>
            <a:off x="8265706" y="3541209"/>
            <a:ext cx="1829137" cy="509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400" err="1">
                <a:ea typeface="Calibri"/>
                <a:cs typeface="Calibri"/>
                <a:sym typeface="Calibri"/>
              </a:rPr>
              <a:t>Natuurlijke</a:t>
            </a:r>
            <a:r>
              <a:rPr lang="en-US" sz="1400">
                <a:ea typeface="Calibri"/>
                <a:cs typeface="Calibri"/>
                <a:sym typeface="Calibri"/>
              </a:rPr>
              <a:t> </a:t>
            </a:r>
            <a:r>
              <a:rPr lang="en-US" sz="1400" err="1">
                <a:ea typeface="Calibri"/>
                <a:cs typeface="Calibri"/>
                <a:sym typeface="Calibri"/>
              </a:rPr>
              <a:t>factoren</a:t>
            </a:r>
            <a:r>
              <a:rPr lang="en-US" sz="1400">
                <a:ea typeface="Calibri"/>
                <a:cs typeface="Calibri"/>
                <a:sym typeface="Calibri"/>
              </a:rPr>
              <a:t> </a:t>
            </a:r>
            <a:r>
              <a:rPr lang="en-US" sz="1400" err="1">
                <a:ea typeface="Calibri"/>
                <a:cs typeface="Calibri"/>
                <a:sym typeface="Calibri"/>
              </a:rPr>
              <a:t>en</a:t>
            </a:r>
            <a:r>
              <a:rPr lang="en-US" sz="1400">
                <a:ea typeface="Calibri"/>
                <a:cs typeface="Calibri"/>
                <a:sym typeface="Calibri"/>
              </a:rPr>
              <a:t> interne </a:t>
            </a:r>
            <a:r>
              <a:rPr lang="en-US" sz="1400" err="1">
                <a:ea typeface="Calibri"/>
                <a:cs typeface="Calibri"/>
                <a:sym typeface="Calibri"/>
              </a:rPr>
              <a:t>variabiliteit</a:t>
            </a:r>
            <a:endParaRPr sz="1400" b="0" i="0" u="none" strike="noStrike" cap="none">
              <a:ea typeface="Calibri"/>
              <a:cs typeface="Calibri"/>
              <a:sym typeface="Calibri"/>
            </a:endParaRPr>
          </a:p>
        </p:txBody>
      </p:sp>
      <p:sp>
        <p:nvSpPr>
          <p:cNvPr id="10" name="TextBox 10">
            <a:extLst>
              <a:ext uri="{FF2B5EF4-FFF2-40B4-BE49-F238E27FC236}">
                <a16:creationId xmlns:a16="http://schemas.microsoft.com/office/drawing/2014/main" id="{4C55375D-3BF4-E7ED-28EC-8D5D73B67BE5}"/>
              </a:ext>
            </a:extLst>
          </p:cNvPr>
          <p:cNvSpPr txBox="1"/>
          <p:nvPr/>
        </p:nvSpPr>
        <p:spPr>
          <a:xfrm>
            <a:off x="882748" y="819144"/>
            <a:ext cx="10700365" cy="369332"/>
          </a:xfrm>
          <a:prstGeom prst="rect">
            <a:avLst/>
          </a:prstGeom>
          <a:noFill/>
        </p:spPr>
        <p:txBody>
          <a:bodyPr wrap="none" rtlCol="0">
            <a:spAutoFit/>
          </a:bodyPr>
          <a:lstStyle/>
          <a:p>
            <a:r>
              <a:rPr lang="en-US" sz="1800" err="1">
                <a:latin typeface="+mj-lt"/>
              </a:rPr>
              <a:t>Huidige</a:t>
            </a:r>
            <a:r>
              <a:rPr lang="en-US" sz="1800">
                <a:latin typeface="+mj-lt"/>
              </a:rPr>
              <a:t> </a:t>
            </a:r>
            <a:r>
              <a:rPr lang="en-US" sz="1800" err="1">
                <a:latin typeface="+mj-lt"/>
              </a:rPr>
              <a:t>opwarming</a:t>
            </a:r>
            <a:r>
              <a:rPr lang="en-US" sz="1800">
                <a:latin typeface="+mj-lt"/>
              </a:rPr>
              <a:t> is </a:t>
            </a:r>
            <a:r>
              <a:rPr lang="en-US" sz="1800" err="1">
                <a:latin typeface="+mj-lt"/>
              </a:rPr>
              <a:t>volledig</a:t>
            </a:r>
            <a:r>
              <a:rPr lang="en-US" sz="1800">
                <a:latin typeface="+mj-lt"/>
              </a:rPr>
              <a:t> </a:t>
            </a:r>
            <a:r>
              <a:rPr lang="en-US" sz="1800" err="1">
                <a:latin typeface="+mj-lt"/>
              </a:rPr>
              <a:t>te</a:t>
            </a:r>
            <a:r>
              <a:rPr lang="en-US" sz="1800">
                <a:latin typeface="+mj-lt"/>
              </a:rPr>
              <a:t> </a:t>
            </a:r>
            <a:r>
              <a:rPr lang="en-US" sz="1800" err="1">
                <a:latin typeface="+mj-lt"/>
              </a:rPr>
              <a:t>wijten</a:t>
            </a:r>
            <a:r>
              <a:rPr lang="en-US" sz="1800">
                <a:latin typeface="+mj-lt"/>
              </a:rPr>
              <a:t> </a:t>
            </a:r>
            <a:r>
              <a:rPr lang="en-US" sz="1800" err="1">
                <a:latin typeface="+mj-lt"/>
              </a:rPr>
              <a:t>aan</a:t>
            </a:r>
            <a:r>
              <a:rPr lang="en-US" sz="1800">
                <a:latin typeface="+mj-lt"/>
              </a:rPr>
              <a:t> </a:t>
            </a:r>
            <a:r>
              <a:rPr lang="en-US" sz="1800" err="1">
                <a:latin typeface="+mj-lt"/>
              </a:rPr>
              <a:t>menselijke</a:t>
            </a:r>
            <a:r>
              <a:rPr lang="en-US" sz="1800">
                <a:latin typeface="+mj-lt"/>
              </a:rPr>
              <a:t> </a:t>
            </a:r>
            <a:r>
              <a:rPr lang="en-US" sz="1800" err="1">
                <a:latin typeface="+mj-lt"/>
              </a:rPr>
              <a:t>activiteiten</a:t>
            </a:r>
            <a:r>
              <a:rPr lang="en-US" sz="1800">
                <a:latin typeface="+mj-lt"/>
              </a:rPr>
              <a:t> </a:t>
            </a:r>
            <a:r>
              <a:rPr lang="en-US" sz="1800"/>
              <a:t>(</a:t>
            </a:r>
            <a:r>
              <a:rPr lang="en-US" sz="1800" err="1"/>
              <a:t>en</a:t>
            </a:r>
            <a:r>
              <a:rPr lang="en-US" sz="1800"/>
              <a:t> </a:t>
            </a:r>
            <a:r>
              <a:rPr lang="en-US" sz="1800" err="1"/>
              <a:t>dus</a:t>
            </a:r>
            <a:r>
              <a:rPr lang="en-US" sz="1800"/>
              <a:t> </a:t>
            </a:r>
            <a:r>
              <a:rPr lang="en-US" sz="1800" err="1"/>
              <a:t>ligt</a:t>
            </a:r>
            <a:r>
              <a:rPr lang="en-US" sz="1800"/>
              <a:t> </a:t>
            </a:r>
            <a:r>
              <a:rPr lang="en-US" sz="1800" err="1"/>
              <a:t>ook</a:t>
            </a:r>
            <a:r>
              <a:rPr lang="en-US" sz="1800"/>
              <a:t> de </a:t>
            </a:r>
            <a:r>
              <a:rPr lang="en-US" sz="1800" err="1"/>
              <a:t>oplossing</a:t>
            </a:r>
            <a:r>
              <a:rPr lang="en-US" sz="1800"/>
              <a:t> </a:t>
            </a:r>
            <a:r>
              <a:rPr lang="en-US" sz="1800" err="1"/>
              <a:t>bij</a:t>
            </a:r>
            <a:r>
              <a:rPr lang="en-US" sz="1800"/>
              <a:t> </a:t>
            </a:r>
            <a:r>
              <a:rPr lang="en-US" sz="1800" err="1"/>
              <a:t>ons</a:t>
            </a:r>
            <a:r>
              <a:rPr lang="en-US" sz="1800"/>
              <a:t>)</a:t>
            </a:r>
            <a:endParaRPr lang="en-GB" sz="1800"/>
          </a:p>
        </p:txBody>
      </p:sp>
      <p:pic>
        <p:nvPicPr>
          <p:cNvPr id="2" name="Afbeelding 1" descr="Afbeelding met tekst, Lettertype, Graphics, logo&#10;&#10;Door AI gegenereerde inhoud is mogelijk onjuist.">
            <a:extLst>
              <a:ext uri="{FF2B5EF4-FFF2-40B4-BE49-F238E27FC236}">
                <a16:creationId xmlns:a16="http://schemas.microsoft.com/office/drawing/2014/main" id="{38E84837-0A6A-8FC7-E7B0-4B8B729CC2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1302F5-841E-3476-AFF0-19EF8C878433}"/>
              </a:ext>
            </a:extLst>
          </p:cNvPr>
          <p:cNvPicPr>
            <a:picLocks noChangeAspect="1"/>
          </p:cNvPicPr>
          <p:nvPr/>
        </p:nvPicPr>
        <p:blipFill>
          <a:blip r:embed="rId3"/>
          <a:stretch>
            <a:fillRect/>
          </a:stretch>
        </p:blipFill>
        <p:spPr>
          <a:xfrm>
            <a:off x="1970900" y="1620203"/>
            <a:ext cx="8250200" cy="4269478"/>
          </a:xfrm>
          <a:prstGeom prst="rect">
            <a:avLst/>
          </a:prstGeom>
        </p:spPr>
      </p:pic>
      <p:sp>
        <p:nvSpPr>
          <p:cNvPr id="6" name="TextBox 5">
            <a:extLst>
              <a:ext uri="{FF2B5EF4-FFF2-40B4-BE49-F238E27FC236}">
                <a16:creationId xmlns:a16="http://schemas.microsoft.com/office/drawing/2014/main" id="{4C6A6494-B9B0-01E7-D42C-33BA042DDC66}"/>
              </a:ext>
            </a:extLst>
          </p:cNvPr>
          <p:cNvSpPr txBox="1"/>
          <p:nvPr/>
        </p:nvSpPr>
        <p:spPr>
          <a:xfrm>
            <a:off x="1078832" y="528195"/>
            <a:ext cx="10034336" cy="707886"/>
          </a:xfrm>
          <a:prstGeom prst="rect">
            <a:avLst/>
          </a:prstGeom>
          <a:noFill/>
        </p:spPr>
        <p:txBody>
          <a:bodyPr wrap="square" rtlCol="0">
            <a:spAutoFit/>
          </a:bodyPr>
          <a:lstStyle/>
          <a:p>
            <a:r>
              <a:rPr lang="en-US" sz="2000" err="1"/>
              <a:t>Een</a:t>
            </a:r>
            <a:r>
              <a:rPr lang="en-US" sz="2000"/>
              <a:t> </a:t>
            </a:r>
            <a:r>
              <a:rPr lang="en-US" sz="2000" err="1"/>
              <a:t>verschuiving</a:t>
            </a:r>
            <a:r>
              <a:rPr lang="en-US" sz="2000"/>
              <a:t> van de </a:t>
            </a:r>
            <a:r>
              <a:rPr lang="en-US" sz="2000" err="1"/>
              <a:t>temperatuursverdeling</a:t>
            </a:r>
            <a:r>
              <a:rPr lang="en-US" sz="2000"/>
              <a:t> </a:t>
            </a:r>
            <a:r>
              <a:rPr lang="en-US" sz="2000" err="1"/>
              <a:t>zorgt</a:t>
            </a:r>
            <a:r>
              <a:rPr lang="en-US" sz="2000"/>
              <a:t> </a:t>
            </a:r>
            <a:r>
              <a:rPr lang="en-US" sz="2000" err="1"/>
              <a:t>voor</a:t>
            </a:r>
            <a:r>
              <a:rPr lang="en-US" sz="2000"/>
              <a:t> </a:t>
            </a:r>
            <a:r>
              <a:rPr lang="en-US" sz="2000" err="1"/>
              <a:t>een</a:t>
            </a:r>
            <a:r>
              <a:rPr lang="en-US" sz="2000"/>
              <a:t> </a:t>
            </a:r>
            <a:r>
              <a:rPr lang="en-US" sz="2000" err="1"/>
              <a:t>toename</a:t>
            </a:r>
            <a:r>
              <a:rPr lang="en-US" sz="2000"/>
              <a:t> in de </a:t>
            </a:r>
            <a:r>
              <a:rPr lang="en-US" sz="2000" err="1"/>
              <a:t>kans</a:t>
            </a:r>
            <a:r>
              <a:rPr lang="en-US" sz="2000"/>
              <a:t> op extreme </a:t>
            </a:r>
            <a:r>
              <a:rPr lang="en-US" sz="2000" err="1"/>
              <a:t>hoge</a:t>
            </a:r>
            <a:r>
              <a:rPr lang="en-US" sz="2000"/>
              <a:t> </a:t>
            </a:r>
            <a:r>
              <a:rPr lang="en-US" sz="2000" err="1"/>
              <a:t>temperaturen</a:t>
            </a:r>
            <a:r>
              <a:rPr lang="en-US" sz="2000"/>
              <a:t>.</a:t>
            </a:r>
          </a:p>
        </p:txBody>
      </p:sp>
      <p:sp>
        <p:nvSpPr>
          <p:cNvPr id="2" name="TextBox 1">
            <a:extLst>
              <a:ext uri="{FF2B5EF4-FFF2-40B4-BE49-F238E27FC236}">
                <a16:creationId xmlns:a16="http://schemas.microsoft.com/office/drawing/2014/main" id="{EF1E1A66-BEFC-8C60-6CD0-B633536BA42D}"/>
              </a:ext>
            </a:extLst>
          </p:cNvPr>
          <p:cNvSpPr txBox="1"/>
          <p:nvPr/>
        </p:nvSpPr>
        <p:spPr>
          <a:xfrm>
            <a:off x="8831179" y="6172200"/>
            <a:ext cx="3212432" cy="523220"/>
          </a:xfrm>
          <a:prstGeom prst="rect">
            <a:avLst/>
          </a:prstGeom>
          <a:noFill/>
        </p:spPr>
        <p:txBody>
          <a:bodyPr wrap="square" rtlCol="0">
            <a:spAutoFit/>
          </a:bodyPr>
          <a:lstStyle/>
          <a:p>
            <a:r>
              <a:rPr lang="en-US"/>
              <a:t>IPCC 2001, AR3. Geneva: IPCC Secretariat</a:t>
            </a:r>
          </a:p>
        </p:txBody>
      </p:sp>
      <p:pic>
        <p:nvPicPr>
          <p:cNvPr id="3" name="Afbeelding 2" descr="Afbeelding met tekst, Lettertype, Graphics, logo&#10;&#10;Door AI gegenereerde inhoud is mogelijk onjuist.">
            <a:extLst>
              <a:ext uri="{FF2B5EF4-FFF2-40B4-BE49-F238E27FC236}">
                <a16:creationId xmlns:a16="http://schemas.microsoft.com/office/drawing/2014/main" id="{39F799D8-DE8C-F009-9423-81F06CF983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3366518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Maar wat is dat, </a:t>
            </a:r>
            <a:r>
              <a:rPr lang="nl-BE" dirty="0" err="1"/>
              <a:t>Gt</a:t>
            </a:r>
            <a:r>
              <a:rPr lang="nl-BE" dirty="0"/>
              <a:t> CO</a:t>
            </a:r>
            <a:r>
              <a:rPr lang="nl-BE" baseline="-25000" dirty="0"/>
              <a:t>2</a:t>
            </a:r>
            <a:r>
              <a:rPr lang="nl-BE" dirty="0"/>
              <a:t>?</a:t>
            </a:r>
            <a:endParaRPr lang="en-GB" baseline="-25000" dirty="0"/>
          </a:p>
        </p:txBody>
      </p:sp>
      <p:pic>
        <p:nvPicPr>
          <p:cNvPr id="4" name="Picture 3"/>
          <p:cNvPicPr>
            <a:picLocks noChangeAspect="1"/>
          </p:cNvPicPr>
          <p:nvPr/>
        </p:nvPicPr>
        <p:blipFill>
          <a:blip r:embed="rId3"/>
          <a:stretch>
            <a:fillRect/>
          </a:stretch>
        </p:blipFill>
        <p:spPr>
          <a:xfrm>
            <a:off x="2447598" y="1568768"/>
            <a:ext cx="7488391" cy="4213231"/>
          </a:xfrm>
          <a:prstGeom prst="rect">
            <a:avLst/>
          </a:prstGeom>
        </p:spPr>
      </p:pic>
      <p:sp>
        <p:nvSpPr>
          <p:cNvPr id="5" name="TextBox 4"/>
          <p:cNvSpPr txBox="1"/>
          <p:nvPr/>
        </p:nvSpPr>
        <p:spPr>
          <a:xfrm>
            <a:off x="2970240" y="6052457"/>
            <a:ext cx="6251520" cy="646331"/>
          </a:xfrm>
          <a:prstGeom prst="rect">
            <a:avLst/>
          </a:prstGeom>
          <a:noFill/>
        </p:spPr>
        <p:txBody>
          <a:bodyPr wrap="none" rtlCol="0">
            <a:spAutoFit/>
          </a:bodyPr>
          <a:lstStyle/>
          <a:p>
            <a:r>
              <a:rPr lang="nl-BE" sz="3600"/>
              <a:t>37 500 000 000 ton CO</a:t>
            </a:r>
            <a:r>
              <a:rPr lang="nl-BE" sz="3600" baseline="-25000"/>
              <a:t>2</a:t>
            </a:r>
            <a:r>
              <a:rPr lang="nl-BE" sz="3600"/>
              <a:t> per jaar</a:t>
            </a:r>
            <a:endParaRPr lang="en-GB" sz="3600"/>
          </a:p>
        </p:txBody>
      </p:sp>
      <p:sp>
        <p:nvSpPr>
          <p:cNvPr id="3" name="TextBox 2">
            <a:extLst>
              <a:ext uri="{FF2B5EF4-FFF2-40B4-BE49-F238E27FC236}">
                <a16:creationId xmlns:a16="http://schemas.microsoft.com/office/drawing/2014/main" id="{6E8C3CE0-4F83-8461-5DDD-FEC8D76A90B9}"/>
              </a:ext>
            </a:extLst>
          </p:cNvPr>
          <p:cNvSpPr txBox="1"/>
          <p:nvPr/>
        </p:nvSpPr>
        <p:spPr>
          <a:xfrm>
            <a:off x="8518674" y="104650"/>
            <a:ext cx="4035025" cy="523220"/>
          </a:xfrm>
          <a:prstGeom prst="rect">
            <a:avLst/>
          </a:prstGeom>
          <a:noFill/>
        </p:spPr>
        <p:txBody>
          <a:bodyPr wrap="square" lIns="91440" tIns="45720" rIns="91440" bIns="45720" rtlCol="0" anchor="t">
            <a:spAutoFit/>
          </a:bodyPr>
          <a:lstStyle/>
          <a:p>
            <a:r>
              <a:rPr lang="en-US" sz="2800" dirty="0"/>
              <a:t>1Gt = 1 </a:t>
            </a:r>
            <a:r>
              <a:rPr lang="en-US" sz="2800" err="1"/>
              <a:t>miljard</a:t>
            </a:r>
            <a:r>
              <a:rPr lang="en-US" sz="2800" dirty="0"/>
              <a:t> ton</a:t>
            </a:r>
          </a:p>
        </p:txBody>
      </p:sp>
      <p:sp>
        <p:nvSpPr>
          <p:cNvPr id="6" name="TextBox 5">
            <a:extLst>
              <a:ext uri="{FF2B5EF4-FFF2-40B4-BE49-F238E27FC236}">
                <a16:creationId xmlns:a16="http://schemas.microsoft.com/office/drawing/2014/main" id="{5F85078F-3CEE-B845-FA42-B1644FA60227}"/>
              </a:ext>
            </a:extLst>
          </p:cNvPr>
          <p:cNvSpPr txBox="1"/>
          <p:nvPr/>
        </p:nvSpPr>
        <p:spPr>
          <a:xfrm>
            <a:off x="9561286" y="5400523"/>
            <a:ext cx="387652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err="1">
                <a:latin typeface="Calibri"/>
                <a:ea typeface="Calibri"/>
                <a:cs typeface="Calibri"/>
              </a:rPr>
              <a:t>Vergelijking</a:t>
            </a:r>
            <a:r>
              <a:rPr lang="en-US" sz="1200" dirty="0">
                <a:latin typeface="Calibri"/>
                <a:ea typeface="Calibri"/>
                <a:cs typeface="Calibri"/>
              </a:rPr>
              <a:t>: </a:t>
            </a:r>
            <a:r>
              <a:rPr lang="en-US" sz="1200" dirty="0" err="1">
                <a:latin typeface="Calibri"/>
                <a:ea typeface="Calibri"/>
                <a:cs typeface="Calibri"/>
              </a:rPr>
              <a:t>een</a:t>
            </a:r>
            <a:r>
              <a:rPr lang="en-US" sz="1200" dirty="0">
                <a:latin typeface="Calibri"/>
                <a:ea typeface="Calibri"/>
                <a:cs typeface="Calibri"/>
              </a:rPr>
              <a:t> olifant </a:t>
            </a:r>
            <a:r>
              <a:rPr lang="en-US" sz="1200" dirty="0" err="1">
                <a:latin typeface="Calibri"/>
                <a:ea typeface="Calibri"/>
                <a:cs typeface="Calibri"/>
              </a:rPr>
              <a:t>weegt</a:t>
            </a:r>
            <a:r>
              <a:rPr lang="en-US" sz="1200" dirty="0">
                <a:latin typeface="Calibri"/>
                <a:ea typeface="Calibri"/>
                <a:cs typeface="Calibri"/>
              </a:rPr>
              <a:t> 5 ton..</a:t>
            </a:r>
          </a:p>
          <a:p>
            <a:r>
              <a:rPr lang="en-US" sz="1200" dirty="0">
                <a:latin typeface="Calibri"/>
                <a:ea typeface="Calibri"/>
                <a:cs typeface="Calibri"/>
              </a:rPr>
              <a:t>= 7,5 </a:t>
            </a:r>
            <a:r>
              <a:rPr lang="en-US" sz="1200" dirty="0" err="1">
                <a:latin typeface="Calibri"/>
                <a:ea typeface="Calibri"/>
                <a:cs typeface="Calibri"/>
              </a:rPr>
              <a:t>miljard</a:t>
            </a:r>
            <a:r>
              <a:rPr lang="en-US" sz="1200" dirty="0">
                <a:latin typeface="Calibri"/>
                <a:ea typeface="Calibri"/>
                <a:cs typeface="Calibri"/>
              </a:rPr>
              <a:t> </a:t>
            </a:r>
            <a:r>
              <a:rPr lang="en-US" sz="1200" dirty="0" err="1">
                <a:latin typeface="Calibri"/>
                <a:ea typeface="Calibri"/>
                <a:cs typeface="Calibri"/>
              </a:rPr>
              <a:t>olifanten</a:t>
            </a:r>
            <a:endParaRPr lang="en-US" sz="1200" dirty="0">
              <a:latin typeface="Calibri"/>
              <a:ea typeface="Calibri"/>
              <a:cs typeface="Calibri"/>
            </a:endParaRPr>
          </a:p>
          <a:p>
            <a:pPr algn="l"/>
            <a:endParaRPr lang="en-US" dirty="0"/>
          </a:p>
        </p:txBody>
      </p:sp>
      <p:pic>
        <p:nvPicPr>
          <p:cNvPr id="7" name="Afbeelding 6" descr="Afbeelding met tekst, Lettertype, Graphics, logo&#10;&#10;Door AI gegenereerde inhoud is mogelijk onjuist.">
            <a:extLst>
              <a:ext uri="{FF2B5EF4-FFF2-40B4-BE49-F238E27FC236}">
                <a16:creationId xmlns:a16="http://schemas.microsoft.com/office/drawing/2014/main" id="{AD959DB6-E2FF-DE56-21E0-088B92B427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3095782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25;p9"/>
          <p:cNvPicPr preferRelativeResize="0"/>
          <p:nvPr/>
        </p:nvPicPr>
        <p:blipFill>
          <a:blip r:embed="rId2">
            <a:extLst>
              <a:ext uri="{96DAC541-7B7A-43D3-8B79-37D633B846F1}">
                <asvg:svgBlip xmlns:asvg="http://schemas.microsoft.com/office/drawing/2016/SVG/main" r:embed="rId3"/>
              </a:ext>
            </a:extLst>
          </a:blip>
          <a:srcRect/>
          <a:stretch/>
        </p:blipFill>
        <p:spPr>
          <a:xfrm>
            <a:off x="1191780" y="1410789"/>
            <a:ext cx="9843273" cy="4879081"/>
          </a:xfrm>
          <a:prstGeom prst="rect">
            <a:avLst/>
          </a:prstGeom>
          <a:noFill/>
          <a:ln>
            <a:noFill/>
          </a:ln>
        </p:spPr>
      </p:pic>
      <p:sp>
        <p:nvSpPr>
          <p:cNvPr id="6" name="Title 1"/>
          <p:cNvSpPr>
            <a:spLocks noGrp="1"/>
          </p:cNvSpPr>
          <p:nvPr>
            <p:ph type="title"/>
          </p:nvPr>
        </p:nvSpPr>
        <p:spPr>
          <a:xfrm>
            <a:off x="855617" y="156120"/>
            <a:ext cx="10515600" cy="1325563"/>
          </a:xfrm>
        </p:spPr>
        <p:txBody>
          <a:bodyPr/>
          <a:lstStyle/>
          <a:p>
            <a:r>
              <a:rPr lang="nl-BE"/>
              <a:t>The big picture…</a:t>
            </a:r>
            <a:endParaRPr lang="en-GB"/>
          </a:p>
        </p:txBody>
      </p:sp>
      <p:sp>
        <p:nvSpPr>
          <p:cNvPr id="2" name="TextBox 1">
            <a:extLst>
              <a:ext uri="{FF2B5EF4-FFF2-40B4-BE49-F238E27FC236}">
                <a16:creationId xmlns:a16="http://schemas.microsoft.com/office/drawing/2014/main" id="{74AE6E75-0894-724F-E35A-FBFFDD83A297}"/>
              </a:ext>
            </a:extLst>
          </p:cNvPr>
          <p:cNvSpPr txBox="1"/>
          <p:nvPr/>
        </p:nvSpPr>
        <p:spPr>
          <a:xfrm>
            <a:off x="9254289" y="18047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Koolstof</a:t>
            </a:r>
            <a:r>
              <a:rPr lang="en-US" dirty="0"/>
              <a:t> zit </a:t>
            </a:r>
            <a:r>
              <a:rPr lang="en-US" dirty="0" err="1"/>
              <a:t>niet</a:t>
            </a:r>
            <a:r>
              <a:rPr lang="en-US" dirty="0"/>
              <a:t> </a:t>
            </a:r>
            <a:r>
              <a:rPr lang="en-US" dirty="0" err="1"/>
              <a:t>alleen</a:t>
            </a:r>
            <a:r>
              <a:rPr lang="en-US" dirty="0"/>
              <a:t> in de </a:t>
            </a:r>
            <a:r>
              <a:rPr lang="en-US" dirty="0" err="1"/>
              <a:t>atmosfeer</a:t>
            </a:r>
            <a:r>
              <a:rPr lang="en-US" dirty="0"/>
              <a:t>!</a:t>
            </a:r>
          </a:p>
        </p:txBody>
      </p:sp>
      <p:pic>
        <p:nvPicPr>
          <p:cNvPr id="3" name="Afbeelding 2" descr="Afbeelding met tekst, Lettertype, Graphics, logo&#10;&#10;Door AI gegenereerde inhoud is mogelijk onjuist.">
            <a:extLst>
              <a:ext uri="{FF2B5EF4-FFF2-40B4-BE49-F238E27FC236}">
                <a16:creationId xmlns:a16="http://schemas.microsoft.com/office/drawing/2014/main" id="{CE7B90B9-DC42-F2B3-B709-3FB9EBADB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2861364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2056A-9D0F-4E96-A9B5-47BA6E60B476}"/>
              </a:ext>
            </a:extLst>
          </p:cNvPr>
          <p:cNvSpPr>
            <a:spLocks noGrp="1"/>
          </p:cNvSpPr>
          <p:nvPr>
            <p:ph type="title"/>
          </p:nvPr>
        </p:nvSpPr>
        <p:spPr/>
        <p:txBody>
          <a:bodyPr>
            <a:normAutofit/>
          </a:bodyPr>
          <a:lstStyle/>
          <a:p>
            <a:pPr algn="ctr"/>
            <a:r>
              <a:rPr lang="nl-BE" sz="5400"/>
              <a:t>Het koolstofpuzzelspel</a:t>
            </a:r>
          </a:p>
        </p:txBody>
      </p:sp>
      <p:sp>
        <p:nvSpPr>
          <p:cNvPr id="5" name="Tijdelijke aanduiding voor inhoud 2">
            <a:extLst>
              <a:ext uri="{FF2B5EF4-FFF2-40B4-BE49-F238E27FC236}">
                <a16:creationId xmlns:a16="http://schemas.microsoft.com/office/drawing/2014/main" id="{DB427FB6-EBB8-440F-94F0-73A2ED27B58E}"/>
              </a:ext>
            </a:extLst>
          </p:cNvPr>
          <p:cNvSpPr>
            <a:spLocks noGrp="1"/>
          </p:cNvSpPr>
          <p:nvPr>
            <p:ph idx="1"/>
          </p:nvPr>
        </p:nvSpPr>
        <p:spPr>
          <a:xfrm>
            <a:off x="704385" y="1690688"/>
            <a:ext cx="10491216" cy="4163702"/>
          </a:xfrm>
        </p:spPr>
        <p:txBody>
          <a:bodyPr vert="horz" lIns="91440" tIns="45720" rIns="91440" bIns="45720" rtlCol="0" anchor="t">
            <a:normAutofit lnSpcReduction="10000"/>
          </a:bodyPr>
          <a:lstStyle/>
          <a:p>
            <a:r>
              <a:rPr lang="nl-BE" sz="3800" b="1" dirty="0"/>
              <a:t>Spelverloop</a:t>
            </a:r>
            <a:r>
              <a:rPr lang="nl-BE" sz="3800" dirty="0"/>
              <a:t>: </a:t>
            </a:r>
          </a:p>
          <a:p>
            <a:pPr marL="971550" lvl="1" indent="-514350">
              <a:buAutoNum type="arabicPeriod"/>
            </a:pPr>
            <a:r>
              <a:rPr lang="nl-BE" sz="3200" dirty="0"/>
              <a:t>Elk groepje krijgt dezelfde verzameling zeshoeken: onderdelen van de koolstofkringloop</a:t>
            </a:r>
          </a:p>
          <a:p>
            <a:pPr marL="971550" lvl="1" indent="-514350">
              <a:buAutoNum type="arabicPeriod"/>
            </a:pPr>
            <a:r>
              <a:rPr lang="nl-BE" sz="3200" dirty="0"/>
              <a:t>Stel de koolstofkringloop samen.</a:t>
            </a:r>
          </a:p>
          <a:p>
            <a:pPr marL="1428750" lvl="2">
              <a:buFont typeface="Wingdings" panose="020B0604020202020204" pitchFamily="34" charset="0"/>
              <a:buChar char="§"/>
            </a:pPr>
            <a:r>
              <a:rPr lang="nl-BE" sz="2800" dirty="0"/>
              <a:t>Gebruik de tekst om de koolstofpuzzel te maken.</a:t>
            </a:r>
            <a:endParaRPr lang="nl-BE" sz="2800" dirty="0">
              <a:ea typeface="Calibri"/>
              <a:cs typeface="Calibri"/>
            </a:endParaRPr>
          </a:p>
          <a:p>
            <a:pPr marL="1428750" lvl="2">
              <a:buFont typeface="Wingdings" panose="020B0604020202020204" pitchFamily="34" charset="0"/>
              <a:buChar char="§"/>
            </a:pPr>
            <a:r>
              <a:rPr lang="nl-BE" sz="2800" dirty="0"/>
              <a:t>De vetgedrukte hoeveelheden zijn een schatting van de </a:t>
            </a:r>
            <a:r>
              <a:rPr lang="nl-BE" sz="2800"/>
              <a:t>koolstofopslag in dat onderdeel van de cyclus. </a:t>
            </a:r>
            <a:endParaRPr lang="nl-BE" sz="2800" dirty="0">
              <a:ea typeface="Calibri"/>
              <a:cs typeface="Calibri"/>
            </a:endParaRPr>
          </a:p>
          <a:p>
            <a:pPr marL="1428750" lvl="2">
              <a:buFont typeface="Wingdings" panose="020B0604020202020204" pitchFamily="34" charset="0"/>
              <a:buChar char="§"/>
            </a:pPr>
            <a:r>
              <a:rPr lang="nl-BE" sz="2800" dirty="0">
                <a:ea typeface="Calibri"/>
                <a:cs typeface="Calibri"/>
              </a:rPr>
              <a:t>De pijlen zijn fluxen = hoeveel </a:t>
            </a:r>
            <a:r>
              <a:rPr lang="nl-BE" sz="2800" dirty="0" err="1">
                <a:ea typeface="Calibri"/>
                <a:cs typeface="Calibri"/>
              </a:rPr>
              <a:t>Gt</a:t>
            </a:r>
            <a:r>
              <a:rPr lang="nl-BE" sz="2800" dirty="0">
                <a:ea typeface="Calibri"/>
                <a:cs typeface="Calibri"/>
              </a:rPr>
              <a:t> C uitgewisseld wordt per jaar</a:t>
            </a:r>
          </a:p>
          <a:p>
            <a:pPr marL="457200" lvl="1" indent="0">
              <a:buNone/>
            </a:pPr>
            <a:endParaRPr lang="nl-BE" sz="3200"/>
          </a:p>
          <a:p>
            <a:pPr lvl="1">
              <a:buFont typeface="Wingdings" panose="05000000000000000000" pitchFamily="2" charset="2"/>
              <a:buChar char="è"/>
            </a:pPr>
            <a:endParaRPr lang="nl-BE" sz="3200"/>
          </a:p>
          <a:p>
            <a:endParaRPr lang="nl-BE">
              <a:solidFill>
                <a:srgbClr val="FF0000"/>
              </a:solidFill>
            </a:endParaRPr>
          </a:p>
        </p:txBody>
      </p:sp>
      <p:pic>
        <p:nvPicPr>
          <p:cNvPr id="3" name="Afbeelding 2" descr="Afbeelding met tekst, Lettertype, Graphics, logo&#10;&#10;Door AI gegenereerde inhoud is mogelijk onjuist.">
            <a:extLst>
              <a:ext uri="{FF2B5EF4-FFF2-40B4-BE49-F238E27FC236}">
                <a16:creationId xmlns:a16="http://schemas.microsoft.com/office/drawing/2014/main" id="{B03288F7-74D8-5C2F-E49B-7D4C8FEDD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2795575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99E3-DBE1-2172-82E6-30AE7B0F33E3}"/>
              </a:ext>
            </a:extLst>
          </p:cNvPr>
          <p:cNvSpPr>
            <a:spLocks noGrp="1"/>
          </p:cNvSpPr>
          <p:nvPr>
            <p:ph type="title"/>
          </p:nvPr>
        </p:nvSpPr>
        <p:spPr/>
        <p:txBody>
          <a:bodyPr/>
          <a:lstStyle/>
          <a:p>
            <a:r>
              <a:rPr lang="en-US"/>
              <a:t>Let op!</a:t>
            </a:r>
          </a:p>
        </p:txBody>
      </p:sp>
      <p:sp>
        <p:nvSpPr>
          <p:cNvPr id="3" name="Content Placeholder 2">
            <a:extLst>
              <a:ext uri="{FF2B5EF4-FFF2-40B4-BE49-F238E27FC236}">
                <a16:creationId xmlns:a16="http://schemas.microsoft.com/office/drawing/2014/main" id="{EF229442-1572-BA1D-192E-B5F80558DC7A}"/>
              </a:ext>
            </a:extLst>
          </p:cNvPr>
          <p:cNvSpPr>
            <a:spLocks noGrp="1"/>
          </p:cNvSpPr>
          <p:nvPr>
            <p:ph idx="1"/>
          </p:nvPr>
        </p:nvSpPr>
        <p:spPr/>
        <p:txBody>
          <a:bodyPr vert="horz" lIns="91440" tIns="45720" rIns="91440" bIns="45720" rtlCol="0" anchor="t">
            <a:normAutofit/>
          </a:bodyPr>
          <a:lstStyle/>
          <a:p>
            <a:pPr marL="0" indent="0" algn="ctr">
              <a:lnSpc>
                <a:spcPct val="100000"/>
              </a:lnSpc>
              <a:spcBef>
                <a:spcPts val="0"/>
              </a:spcBef>
              <a:buClr>
                <a:srgbClr val="000000"/>
              </a:buClr>
              <a:buSzPts val="2200"/>
              <a:buNone/>
            </a:pPr>
            <a:r>
              <a:rPr lang="en-GB" sz="2800" b="0" i="0" u="none" strike="noStrike" cap="none" noProof="1">
                <a:solidFill>
                  <a:srgbClr val="4083B7"/>
                </a:solidFill>
                <a:latin typeface="Calibri"/>
                <a:ea typeface="Calibri"/>
                <a:cs typeface="Calibri"/>
                <a:sym typeface="Calibri"/>
              </a:rPr>
              <a:t>1 Gigaton (Gt) = 1 miljard ton = 1000 000 000 </a:t>
            </a:r>
            <a:r>
              <a:rPr lang="en-GB" noProof="1">
                <a:solidFill>
                  <a:srgbClr val="4083B7"/>
                </a:solidFill>
                <a:latin typeface="Calibri"/>
                <a:ea typeface="Calibri"/>
                <a:cs typeface="Calibri"/>
                <a:sym typeface="Calibri"/>
              </a:rPr>
              <a:t>000 </a:t>
            </a:r>
            <a:r>
              <a:rPr lang="en-GB" sz="2800" b="0" i="0" u="none" strike="noStrike" cap="none" noProof="1">
                <a:solidFill>
                  <a:srgbClr val="4083B7"/>
                </a:solidFill>
                <a:latin typeface="Calibri"/>
                <a:ea typeface="Calibri"/>
                <a:cs typeface="Calibri"/>
                <a:sym typeface="Calibri"/>
              </a:rPr>
              <a:t>kg</a:t>
            </a:r>
            <a:endParaRPr lang="en-GB" sz="16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8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800" b="0" i="0" u="none" strike="noStrike" cap="none" noProof="1">
                <a:solidFill>
                  <a:srgbClr val="4083B7"/>
                </a:solidFill>
                <a:latin typeface="Calibri"/>
                <a:ea typeface="Calibri"/>
                <a:cs typeface="Calibri"/>
                <a:sym typeface="Calibri"/>
              </a:rPr>
              <a:t>1 kg koolstof (C) = </a:t>
            </a:r>
            <a:r>
              <a:rPr lang="en-GB" noProof="1">
                <a:solidFill>
                  <a:srgbClr val="4083B7"/>
                </a:solidFill>
                <a:latin typeface="Calibri"/>
                <a:ea typeface="Calibri"/>
                <a:cs typeface="Calibri"/>
                <a:sym typeface="Calibri"/>
              </a:rPr>
              <a:t>3,664</a:t>
            </a:r>
            <a:r>
              <a:rPr lang="en-GB" sz="2800" b="0" i="0" u="none" strike="noStrike" cap="none" noProof="1">
                <a:solidFill>
                  <a:srgbClr val="4083B7"/>
                </a:solidFill>
                <a:latin typeface="Calibri"/>
                <a:ea typeface="Calibri"/>
                <a:cs typeface="Calibri"/>
                <a:sym typeface="Calibri"/>
              </a:rPr>
              <a:t> kg koolstofdioxide (CO</a:t>
            </a:r>
            <a:r>
              <a:rPr lang="en-GB" sz="2800" b="0" i="0" u="none" strike="noStrike" cap="none" baseline="-25000" noProof="1">
                <a:solidFill>
                  <a:srgbClr val="4083B7"/>
                </a:solidFill>
                <a:latin typeface="Calibri"/>
                <a:ea typeface="Calibri"/>
                <a:cs typeface="Calibri"/>
                <a:sym typeface="Calibri"/>
              </a:rPr>
              <a:t>2</a:t>
            </a:r>
            <a:r>
              <a:rPr lang="en-GB" sz="2800" b="0" i="0" u="none" strike="noStrike" cap="none" noProof="1">
                <a:solidFill>
                  <a:srgbClr val="4083B7"/>
                </a:solidFill>
                <a:latin typeface="Calibri"/>
                <a:ea typeface="Calibri"/>
                <a:cs typeface="Calibri"/>
                <a:sym typeface="Calibri"/>
              </a:rPr>
              <a:t>)</a:t>
            </a:r>
            <a:endParaRPr lang="en-GB" sz="16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800" b="0" i="0" u="none" strike="noStrike" cap="none" noProof="1">
              <a:solidFill>
                <a:srgbClr val="4083B7"/>
              </a:solidFill>
              <a:latin typeface="Calibri"/>
              <a:ea typeface="Calibri"/>
              <a:cs typeface="Calibri"/>
              <a:sym typeface="Calibri"/>
            </a:endParaRPr>
          </a:p>
          <a:p>
            <a:pPr marL="0" indent="0" algn="ctr">
              <a:lnSpc>
                <a:spcPct val="100000"/>
              </a:lnSpc>
              <a:spcBef>
                <a:spcPts val="0"/>
              </a:spcBef>
              <a:buClr>
                <a:srgbClr val="000000"/>
              </a:buClr>
              <a:buSzPts val="2200"/>
              <a:buNone/>
            </a:pPr>
            <a:r>
              <a:rPr lang="en-GB" sz="2800" b="0" i="0" u="none" strike="noStrike" cap="none" noProof="1">
                <a:solidFill>
                  <a:srgbClr val="4083B7"/>
                </a:solidFill>
                <a:latin typeface="Calibri"/>
                <a:ea typeface="Calibri"/>
                <a:cs typeface="Calibri"/>
                <a:sym typeface="Calibri"/>
              </a:rPr>
              <a:t>1 GtC = </a:t>
            </a:r>
            <a:r>
              <a:rPr lang="en-GB" noProof="1">
                <a:solidFill>
                  <a:srgbClr val="4083B7"/>
                </a:solidFill>
                <a:latin typeface="Calibri"/>
                <a:ea typeface="Calibri"/>
                <a:cs typeface="Calibri"/>
                <a:sym typeface="Calibri"/>
              </a:rPr>
              <a:t>3,664 GtCO</a:t>
            </a:r>
            <a:r>
              <a:rPr lang="en-GB" sz="1900" baseline="-25000" noProof="1">
                <a:solidFill>
                  <a:srgbClr val="4083B7"/>
                </a:solidFill>
                <a:latin typeface="Calibri"/>
                <a:ea typeface="Calibri"/>
                <a:cs typeface="Calibri"/>
                <a:sym typeface="Calibri"/>
              </a:rPr>
              <a:t>2</a:t>
            </a:r>
            <a:r>
              <a:rPr lang="en-GB" noProof="1">
                <a:solidFill>
                  <a:srgbClr val="4083B7"/>
                </a:solidFill>
                <a:latin typeface="Calibri"/>
                <a:ea typeface="Calibri"/>
                <a:cs typeface="Calibri"/>
                <a:sym typeface="Calibri"/>
              </a:rPr>
              <a:t> = 3,664 miljard ton CO</a:t>
            </a:r>
            <a:r>
              <a:rPr lang="en-GB" sz="1900" baseline="-25000" noProof="1">
                <a:solidFill>
                  <a:srgbClr val="4083B7"/>
                </a:solidFill>
                <a:latin typeface="Calibri"/>
                <a:ea typeface="Calibri"/>
                <a:cs typeface="Calibri"/>
                <a:sym typeface="Calibri"/>
              </a:rPr>
              <a:t>2 </a:t>
            </a:r>
            <a:endParaRPr lang="en-GB" b="0" i="0" u="none" strike="noStrike" cap="none" baseline="-25000" noProof="1">
              <a:solidFill>
                <a:srgbClr val="4083B7"/>
              </a:solidFill>
              <a:latin typeface="Calibri"/>
              <a:ea typeface="Calibri"/>
              <a:cs typeface="Calibri"/>
            </a:endParaRPr>
          </a:p>
          <a:p>
            <a:pPr marL="0" indent="0">
              <a:buNone/>
            </a:pPr>
            <a:endParaRPr lang="en-US"/>
          </a:p>
        </p:txBody>
      </p:sp>
      <p:pic>
        <p:nvPicPr>
          <p:cNvPr id="4" name="Afbeelding 3" descr="Afbeelding met tekst, Lettertype, Graphics, logo&#10;&#10;Door AI gegenereerde inhoud is mogelijk onjuist.">
            <a:extLst>
              <a:ext uri="{FF2B5EF4-FFF2-40B4-BE49-F238E27FC236}">
                <a16:creationId xmlns:a16="http://schemas.microsoft.com/office/drawing/2014/main" id="{BCE72128-839E-47CD-9A3F-D225CEAA9C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4010163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B3569877-0EF2-47AF-85AD-03AB7E991A5D}"/>
              </a:ext>
            </a:extLst>
          </p:cNvPr>
          <p:cNvSpPr txBox="1"/>
          <p:nvPr/>
        </p:nvSpPr>
        <p:spPr>
          <a:xfrm>
            <a:off x="4161489" y="2617356"/>
            <a:ext cx="1322413" cy="369332"/>
          </a:xfrm>
          <a:prstGeom prst="rect">
            <a:avLst/>
          </a:prstGeom>
          <a:noFill/>
        </p:spPr>
        <p:txBody>
          <a:bodyPr wrap="none" rtlCol="0">
            <a:spAutoFit/>
          </a:bodyPr>
          <a:lstStyle/>
          <a:p>
            <a:r>
              <a:rPr lang="nl-BE"/>
              <a:t>ATMOSFEER</a:t>
            </a:r>
          </a:p>
        </p:txBody>
      </p:sp>
      <p:sp>
        <p:nvSpPr>
          <p:cNvPr id="5" name="Tekstvak 4">
            <a:extLst>
              <a:ext uri="{FF2B5EF4-FFF2-40B4-BE49-F238E27FC236}">
                <a16:creationId xmlns:a16="http://schemas.microsoft.com/office/drawing/2014/main" id="{CBD3EF8B-B5D0-493E-AE52-1EDAAD1E3F13}"/>
              </a:ext>
            </a:extLst>
          </p:cNvPr>
          <p:cNvSpPr txBox="1"/>
          <p:nvPr/>
        </p:nvSpPr>
        <p:spPr>
          <a:xfrm>
            <a:off x="6055408" y="1661191"/>
            <a:ext cx="2986780" cy="369332"/>
          </a:xfrm>
          <a:prstGeom prst="rect">
            <a:avLst/>
          </a:prstGeom>
          <a:noFill/>
        </p:spPr>
        <p:txBody>
          <a:bodyPr wrap="none" rtlCol="0">
            <a:spAutoFit/>
          </a:bodyPr>
          <a:lstStyle/>
          <a:p>
            <a:pPr algn="ctr"/>
            <a:r>
              <a:rPr lang="nl-BE"/>
              <a:t>FOSSIELE KOOLSTOFRESERVES</a:t>
            </a:r>
          </a:p>
        </p:txBody>
      </p:sp>
      <p:sp>
        <p:nvSpPr>
          <p:cNvPr id="6" name="Tekstvak 5">
            <a:extLst>
              <a:ext uri="{FF2B5EF4-FFF2-40B4-BE49-F238E27FC236}">
                <a16:creationId xmlns:a16="http://schemas.microsoft.com/office/drawing/2014/main" id="{21D4EB44-933B-4D5F-BBAE-9932146846AE}"/>
              </a:ext>
            </a:extLst>
          </p:cNvPr>
          <p:cNvSpPr txBox="1"/>
          <p:nvPr/>
        </p:nvSpPr>
        <p:spPr>
          <a:xfrm>
            <a:off x="1395301" y="1542992"/>
            <a:ext cx="1175065" cy="369332"/>
          </a:xfrm>
          <a:prstGeom prst="rect">
            <a:avLst/>
          </a:prstGeom>
          <a:noFill/>
        </p:spPr>
        <p:txBody>
          <a:bodyPr wrap="none" rtlCol="0">
            <a:spAutoFit/>
          </a:bodyPr>
          <a:lstStyle/>
          <a:p>
            <a:r>
              <a:rPr lang="nl-BE"/>
              <a:t>VEGETATIE</a:t>
            </a:r>
          </a:p>
        </p:txBody>
      </p:sp>
      <p:sp>
        <p:nvSpPr>
          <p:cNvPr id="7" name="Tekstvak 6">
            <a:extLst>
              <a:ext uri="{FF2B5EF4-FFF2-40B4-BE49-F238E27FC236}">
                <a16:creationId xmlns:a16="http://schemas.microsoft.com/office/drawing/2014/main" id="{4970DD82-CCA0-4E39-8710-A3E4C578FF2B}"/>
              </a:ext>
            </a:extLst>
          </p:cNvPr>
          <p:cNvSpPr txBox="1"/>
          <p:nvPr/>
        </p:nvSpPr>
        <p:spPr>
          <a:xfrm>
            <a:off x="1522235" y="3175051"/>
            <a:ext cx="914033" cy="369332"/>
          </a:xfrm>
          <a:prstGeom prst="rect">
            <a:avLst/>
          </a:prstGeom>
          <a:noFill/>
        </p:spPr>
        <p:txBody>
          <a:bodyPr wrap="none" rtlCol="0">
            <a:spAutoFit/>
          </a:bodyPr>
          <a:lstStyle/>
          <a:p>
            <a:r>
              <a:rPr lang="nl-BE"/>
              <a:t>BODEM</a:t>
            </a:r>
          </a:p>
        </p:txBody>
      </p:sp>
      <p:sp>
        <p:nvSpPr>
          <p:cNvPr id="12" name="Tekstvak 11">
            <a:extLst>
              <a:ext uri="{FF2B5EF4-FFF2-40B4-BE49-F238E27FC236}">
                <a16:creationId xmlns:a16="http://schemas.microsoft.com/office/drawing/2014/main" id="{0F4DBBB9-9E43-4FA0-A425-F2E5024190D5}"/>
              </a:ext>
            </a:extLst>
          </p:cNvPr>
          <p:cNvSpPr txBox="1"/>
          <p:nvPr/>
        </p:nvSpPr>
        <p:spPr>
          <a:xfrm>
            <a:off x="4215892" y="4309648"/>
            <a:ext cx="1055097" cy="369332"/>
          </a:xfrm>
          <a:prstGeom prst="rect">
            <a:avLst/>
          </a:prstGeom>
          <a:noFill/>
        </p:spPr>
        <p:txBody>
          <a:bodyPr wrap="none" rtlCol="0">
            <a:spAutoFit/>
          </a:bodyPr>
          <a:lstStyle/>
          <a:p>
            <a:r>
              <a:rPr lang="nl-BE"/>
              <a:t>RIVIEREN</a:t>
            </a:r>
          </a:p>
        </p:txBody>
      </p:sp>
      <p:sp>
        <p:nvSpPr>
          <p:cNvPr id="13" name="Tekstvak 12">
            <a:extLst>
              <a:ext uri="{FF2B5EF4-FFF2-40B4-BE49-F238E27FC236}">
                <a16:creationId xmlns:a16="http://schemas.microsoft.com/office/drawing/2014/main" id="{C52A8E4E-D007-455B-9DDD-6D74EE2138A4}"/>
              </a:ext>
            </a:extLst>
          </p:cNvPr>
          <p:cNvSpPr txBox="1"/>
          <p:nvPr/>
        </p:nvSpPr>
        <p:spPr>
          <a:xfrm>
            <a:off x="9851101" y="2615981"/>
            <a:ext cx="944426" cy="369332"/>
          </a:xfrm>
          <a:prstGeom prst="rect">
            <a:avLst/>
          </a:prstGeom>
          <a:noFill/>
        </p:spPr>
        <p:txBody>
          <a:bodyPr wrap="none" rtlCol="0">
            <a:spAutoFit/>
          </a:bodyPr>
          <a:lstStyle/>
          <a:p>
            <a:r>
              <a:rPr lang="nl-BE"/>
              <a:t>DIEPZEE</a:t>
            </a:r>
          </a:p>
        </p:txBody>
      </p:sp>
      <p:sp>
        <p:nvSpPr>
          <p:cNvPr id="15" name="Zeshoek 14">
            <a:extLst>
              <a:ext uri="{FF2B5EF4-FFF2-40B4-BE49-F238E27FC236}">
                <a16:creationId xmlns:a16="http://schemas.microsoft.com/office/drawing/2014/main" id="{3DFEEAD4-F350-4BB4-9F29-87C18A4560B3}"/>
              </a:ext>
            </a:extLst>
          </p:cNvPr>
          <p:cNvSpPr/>
          <p:nvPr/>
        </p:nvSpPr>
        <p:spPr>
          <a:xfrm>
            <a:off x="3147813" y="1983202"/>
            <a:ext cx="3191256" cy="164778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Zeshoek 21">
            <a:extLst>
              <a:ext uri="{FF2B5EF4-FFF2-40B4-BE49-F238E27FC236}">
                <a16:creationId xmlns:a16="http://schemas.microsoft.com/office/drawing/2014/main" id="{2F1F8304-232B-4809-999B-18E24BAF6CBC}"/>
              </a:ext>
            </a:extLst>
          </p:cNvPr>
          <p:cNvSpPr/>
          <p:nvPr/>
        </p:nvSpPr>
        <p:spPr>
          <a:xfrm>
            <a:off x="3139089" y="3630063"/>
            <a:ext cx="3191256" cy="164778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Zeshoek 23">
            <a:extLst>
              <a:ext uri="{FF2B5EF4-FFF2-40B4-BE49-F238E27FC236}">
                <a16:creationId xmlns:a16="http://schemas.microsoft.com/office/drawing/2014/main" id="{D73E2B00-88DD-4F6E-9EAD-588650134A6B}"/>
              </a:ext>
            </a:extLst>
          </p:cNvPr>
          <p:cNvSpPr/>
          <p:nvPr/>
        </p:nvSpPr>
        <p:spPr>
          <a:xfrm>
            <a:off x="5927169" y="1156314"/>
            <a:ext cx="3191256" cy="164778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Zeshoek 24">
            <a:extLst>
              <a:ext uri="{FF2B5EF4-FFF2-40B4-BE49-F238E27FC236}">
                <a16:creationId xmlns:a16="http://schemas.microsoft.com/office/drawing/2014/main" id="{86D0A283-B52B-4197-8CF1-6E63CCB59894}"/>
              </a:ext>
            </a:extLst>
          </p:cNvPr>
          <p:cNvSpPr/>
          <p:nvPr/>
        </p:nvSpPr>
        <p:spPr>
          <a:xfrm>
            <a:off x="5927169" y="2804097"/>
            <a:ext cx="3191256" cy="164778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Zeshoek 25">
            <a:extLst>
              <a:ext uri="{FF2B5EF4-FFF2-40B4-BE49-F238E27FC236}">
                <a16:creationId xmlns:a16="http://schemas.microsoft.com/office/drawing/2014/main" id="{79159E27-80A7-413A-8D7E-2A85B9AEA763}"/>
              </a:ext>
            </a:extLst>
          </p:cNvPr>
          <p:cNvSpPr/>
          <p:nvPr/>
        </p:nvSpPr>
        <p:spPr>
          <a:xfrm>
            <a:off x="361966" y="1156314"/>
            <a:ext cx="3191256" cy="164778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Zeshoek 26">
            <a:extLst>
              <a:ext uri="{FF2B5EF4-FFF2-40B4-BE49-F238E27FC236}">
                <a16:creationId xmlns:a16="http://schemas.microsoft.com/office/drawing/2014/main" id="{76EB5AA3-3937-4CA7-B227-BEE80EFD0B63}"/>
              </a:ext>
            </a:extLst>
          </p:cNvPr>
          <p:cNvSpPr/>
          <p:nvPr/>
        </p:nvSpPr>
        <p:spPr>
          <a:xfrm>
            <a:off x="361966" y="2804097"/>
            <a:ext cx="3191256" cy="164778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Zeshoek 28">
            <a:extLst>
              <a:ext uri="{FF2B5EF4-FFF2-40B4-BE49-F238E27FC236}">
                <a16:creationId xmlns:a16="http://schemas.microsoft.com/office/drawing/2014/main" id="{9902B406-EFFB-4ED3-B3A6-6CCD34884E7B}"/>
              </a:ext>
            </a:extLst>
          </p:cNvPr>
          <p:cNvSpPr/>
          <p:nvPr/>
        </p:nvSpPr>
        <p:spPr>
          <a:xfrm>
            <a:off x="8715249" y="1980205"/>
            <a:ext cx="3191256" cy="164778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Pijl: omlaag 33">
            <a:extLst>
              <a:ext uri="{FF2B5EF4-FFF2-40B4-BE49-F238E27FC236}">
                <a16:creationId xmlns:a16="http://schemas.microsoft.com/office/drawing/2014/main" id="{E4EC0510-5D52-4C08-BCFD-603C2C034451}"/>
              </a:ext>
            </a:extLst>
          </p:cNvPr>
          <p:cNvSpPr/>
          <p:nvPr/>
        </p:nvSpPr>
        <p:spPr>
          <a:xfrm rot="7263140">
            <a:off x="3537934" y="2239486"/>
            <a:ext cx="136973" cy="424148"/>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Pijl: omlaag 34">
            <a:extLst>
              <a:ext uri="{FF2B5EF4-FFF2-40B4-BE49-F238E27FC236}">
                <a16:creationId xmlns:a16="http://schemas.microsoft.com/office/drawing/2014/main" id="{AF2F51CA-9F23-41E6-963E-2187B09BDE4E}"/>
              </a:ext>
            </a:extLst>
          </p:cNvPr>
          <p:cNvSpPr/>
          <p:nvPr/>
        </p:nvSpPr>
        <p:spPr>
          <a:xfrm rot="17989369">
            <a:off x="3187790" y="1784597"/>
            <a:ext cx="136973" cy="424148"/>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6"/>
              </a:solidFill>
            </a:endParaRPr>
          </a:p>
        </p:txBody>
      </p:sp>
      <p:sp>
        <p:nvSpPr>
          <p:cNvPr id="37" name="Pijl: omlaag 36">
            <a:extLst>
              <a:ext uri="{FF2B5EF4-FFF2-40B4-BE49-F238E27FC236}">
                <a16:creationId xmlns:a16="http://schemas.microsoft.com/office/drawing/2014/main" id="{24A5372D-1B5D-4532-9B59-309965F4754F}"/>
              </a:ext>
            </a:extLst>
          </p:cNvPr>
          <p:cNvSpPr/>
          <p:nvPr/>
        </p:nvSpPr>
        <p:spPr>
          <a:xfrm rot="14438674">
            <a:off x="2947918" y="2919765"/>
            <a:ext cx="136973" cy="424148"/>
          </a:xfrm>
          <a:prstGeom prst="downArrow">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0" name="Pijl: omlaag 39">
            <a:extLst>
              <a:ext uri="{FF2B5EF4-FFF2-40B4-BE49-F238E27FC236}">
                <a16:creationId xmlns:a16="http://schemas.microsoft.com/office/drawing/2014/main" id="{840692EA-BA64-48C9-A4C0-CE19852FE0F3}"/>
              </a:ext>
            </a:extLst>
          </p:cNvPr>
          <p:cNvSpPr/>
          <p:nvPr/>
        </p:nvSpPr>
        <p:spPr>
          <a:xfrm rot="3685613">
            <a:off x="6256776" y="2045657"/>
            <a:ext cx="136973" cy="424148"/>
          </a:xfrm>
          <a:prstGeom prst="down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3" name="Pijl: omlaag 42">
            <a:extLst>
              <a:ext uri="{FF2B5EF4-FFF2-40B4-BE49-F238E27FC236}">
                <a16:creationId xmlns:a16="http://schemas.microsoft.com/office/drawing/2014/main" id="{0C57402E-CF44-4641-98E3-9D4435B94D81}"/>
              </a:ext>
            </a:extLst>
          </p:cNvPr>
          <p:cNvSpPr/>
          <p:nvPr/>
        </p:nvSpPr>
        <p:spPr>
          <a:xfrm rot="14438674">
            <a:off x="5913958" y="4157241"/>
            <a:ext cx="136973" cy="4241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3" name="Pijl: omlaag 52">
            <a:extLst>
              <a:ext uri="{FF2B5EF4-FFF2-40B4-BE49-F238E27FC236}">
                <a16:creationId xmlns:a16="http://schemas.microsoft.com/office/drawing/2014/main" id="{FA666437-980A-4262-A825-733C407E4C74}"/>
              </a:ext>
            </a:extLst>
          </p:cNvPr>
          <p:cNvSpPr/>
          <p:nvPr/>
        </p:nvSpPr>
        <p:spPr>
          <a:xfrm rot="7062760">
            <a:off x="6263974" y="3169479"/>
            <a:ext cx="136973" cy="4241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4" name="Pijl: omlaag 53">
            <a:extLst>
              <a:ext uri="{FF2B5EF4-FFF2-40B4-BE49-F238E27FC236}">
                <a16:creationId xmlns:a16="http://schemas.microsoft.com/office/drawing/2014/main" id="{1EF21033-150A-4954-AB13-4DA8E71B5BBC}"/>
              </a:ext>
            </a:extLst>
          </p:cNvPr>
          <p:cNvSpPr/>
          <p:nvPr/>
        </p:nvSpPr>
        <p:spPr>
          <a:xfrm rot="17904248">
            <a:off x="5756770" y="3046890"/>
            <a:ext cx="136973" cy="424148"/>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2" name="Pijl: omlaag 71">
            <a:extLst>
              <a:ext uri="{FF2B5EF4-FFF2-40B4-BE49-F238E27FC236}">
                <a16:creationId xmlns:a16="http://schemas.microsoft.com/office/drawing/2014/main" id="{09DD813B-5687-4C88-BCD1-5D3FCC4AE4C5}"/>
              </a:ext>
            </a:extLst>
          </p:cNvPr>
          <p:cNvSpPr/>
          <p:nvPr/>
        </p:nvSpPr>
        <p:spPr>
          <a:xfrm rot="14132302">
            <a:off x="8727665" y="3328731"/>
            <a:ext cx="136973" cy="4241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3" name="Pijl: omlaag 72">
            <a:extLst>
              <a:ext uri="{FF2B5EF4-FFF2-40B4-BE49-F238E27FC236}">
                <a16:creationId xmlns:a16="http://schemas.microsoft.com/office/drawing/2014/main" id="{88CB41A3-6FF6-4DBE-9FD5-314C07AB1E34}"/>
              </a:ext>
            </a:extLst>
          </p:cNvPr>
          <p:cNvSpPr/>
          <p:nvPr/>
        </p:nvSpPr>
        <p:spPr>
          <a:xfrm rot="3560395">
            <a:off x="8995728" y="2728476"/>
            <a:ext cx="136973" cy="424148"/>
          </a:xfrm>
          <a:prstGeom prst="downArrow">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4" name="Tekstvak 73">
            <a:extLst>
              <a:ext uri="{FF2B5EF4-FFF2-40B4-BE49-F238E27FC236}">
                <a16:creationId xmlns:a16="http://schemas.microsoft.com/office/drawing/2014/main" id="{4D9BEFF5-A24D-4F2A-944F-7DA38AD77603}"/>
              </a:ext>
            </a:extLst>
          </p:cNvPr>
          <p:cNvSpPr txBox="1"/>
          <p:nvPr/>
        </p:nvSpPr>
        <p:spPr>
          <a:xfrm>
            <a:off x="4119506" y="1995822"/>
            <a:ext cx="1228221" cy="438582"/>
          </a:xfrm>
          <a:prstGeom prst="rect">
            <a:avLst/>
          </a:prstGeom>
          <a:noFill/>
        </p:spPr>
        <p:txBody>
          <a:bodyPr wrap="none" rtlCol="0">
            <a:spAutoFit/>
          </a:bodyPr>
          <a:lstStyle/>
          <a:p>
            <a:pPr algn="ctr"/>
            <a:r>
              <a:rPr lang="nl-BE" sz="1200" b="1"/>
              <a:t>860 </a:t>
            </a:r>
            <a:r>
              <a:rPr lang="nl-BE" sz="1200" b="1" err="1"/>
              <a:t>Gt</a:t>
            </a:r>
            <a:r>
              <a:rPr lang="nl-BE" sz="1200" b="1"/>
              <a:t> C</a:t>
            </a:r>
          </a:p>
          <a:p>
            <a:pPr algn="ctr"/>
            <a:r>
              <a:rPr lang="nl-BE" sz="1050"/>
              <a:t>(of ~410 </a:t>
            </a:r>
            <a:r>
              <a:rPr lang="nl-BE" sz="1050" err="1"/>
              <a:t>ppm</a:t>
            </a:r>
            <a:r>
              <a:rPr lang="nl-BE" sz="1050"/>
              <a:t> CO</a:t>
            </a:r>
            <a:r>
              <a:rPr lang="nl-BE" sz="1050" baseline="-25000"/>
              <a:t>2</a:t>
            </a:r>
            <a:r>
              <a:rPr lang="nl-BE" sz="1050"/>
              <a:t>) </a:t>
            </a:r>
            <a:endParaRPr lang="nl-BE" sz="1400"/>
          </a:p>
        </p:txBody>
      </p:sp>
      <p:sp>
        <p:nvSpPr>
          <p:cNvPr id="75" name="Tekstvak 74">
            <a:extLst>
              <a:ext uri="{FF2B5EF4-FFF2-40B4-BE49-F238E27FC236}">
                <a16:creationId xmlns:a16="http://schemas.microsoft.com/office/drawing/2014/main" id="{D874A658-9ACE-4CF7-9CCC-55CABA19B136}"/>
              </a:ext>
            </a:extLst>
          </p:cNvPr>
          <p:cNvSpPr txBox="1"/>
          <p:nvPr/>
        </p:nvSpPr>
        <p:spPr>
          <a:xfrm>
            <a:off x="3712347" y="2489735"/>
            <a:ext cx="420308" cy="276999"/>
          </a:xfrm>
          <a:prstGeom prst="rect">
            <a:avLst/>
          </a:prstGeom>
          <a:noFill/>
        </p:spPr>
        <p:txBody>
          <a:bodyPr wrap="none" rtlCol="0">
            <a:spAutoFit/>
          </a:bodyPr>
          <a:lstStyle/>
          <a:p>
            <a:pPr algn="ctr"/>
            <a:r>
              <a:rPr lang="nl-BE" sz="1200">
                <a:solidFill>
                  <a:schemeClr val="accent1"/>
                </a:solidFill>
              </a:rPr>
              <a:t>123</a:t>
            </a:r>
            <a:endParaRPr lang="nl-BE">
              <a:solidFill>
                <a:schemeClr val="accent1"/>
              </a:solidFill>
            </a:endParaRPr>
          </a:p>
        </p:txBody>
      </p:sp>
      <p:sp>
        <p:nvSpPr>
          <p:cNvPr id="77" name="Rechthoek 76">
            <a:extLst>
              <a:ext uri="{FF2B5EF4-FFF2-40B4-BE49-F238E27FC236}">
                <a16:creationId xmlns:a16="http://schemas.microsoft.com/office/drawing/2014/main" id="{B29BD752-639F-4FCC-9446-5CE26C6B6123}"/>
              </a:ext>
            </a:extLst>
          </p:cNvPr>
          <p:cNvSpPr/>
          <p:nvPr/>
        </p:nvSpPr>
        <p:spPr>
          <a:xfrm>
            <a:off x="1507050" y="1204759"/>
            <a:ext cx="849913" cy="28723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9" name="Tekstvak 78">
            <a:extLst>
              <a:ext uri="{FF2B5EF4-FFF2-40B4-BE49-F238E27FC236}">
                <a16:creationId xmlns:a16="http://schemas.microsoft.com/office/drawing/2014/main" id="{8A33AFFF-C9DC-4DB0-BF38-96EF280392CB}"/>
              </a:ext>
            </a:extLst>
          </p:cNvPr>
          <p:cNvSpPr txBox="1"/>
          <p:nvPr/>
        </p:nvSpPr>
        <p:spPr>
          <a:xfrm>
            <a:off x="1575238" y="1203741"/>
            <a:ext cx="721672" cy="276999"/>
          </a:xfrm>
          <a:prstGeom prst="rect">
            <a:avLst/>
          </a:prstGeom>
          <a:noFill/>
        </p:spPr>
        <p:txBody>
          <a:bodyPr wrap="none" rtlCol="0">
            <a:spAutoFit/>
          </a:bodyPr>
          <a:lstStyle/>
          <a:p>
            <a:pPr algn="ctr"/>
            <a:r>
              <a:rPr lang="nl-BE" sz="1200" b="1"/>
              <a:t>600 </a:t>
            </a:r>
            <a:r>
              <a:rPr lang="nl-BE" sz="1200" b="1" err="1"/>
              <a:t>Gt</a:t>
            </a:r>
            <a:r>
              <a:rPr lang="nl-BE" sz="1200" b="1"/>
              <a:t> C</a:t>
            </a:r>
          </a:p>
        </p:txBody>
      </p:sp>
      <p:sp>
        <p:nvSpPr>
          <p:cNvPr id="80" name="Tekstvak 79">
            <a:extLst>
              <a:ext uri="{FF2B5EF4-FFF2-40B4-BE49-F238E27FC236}">
                <a16:creationId xmlns:a16="http://schemas.microsoft.com/office/drawing/2014/main" id="{B636BFEC-9B06-465C-9081-D6FA3032C9BA}"/>
              </a:ext>
            </a:extLst>
          </p:cNvPr>
          <p:cNvSpPr txBox="1"/>
          <p:nvPr/>
        </p:nvSpPr>
        <p:spPr>
          <a:xfrm>
            <a:off x="2774823" y="1692246"/>
            <a:ext cx="377026" cy="276999"/>
          </a:xfrm>
          <a:prstGeom prst="rect">
            <a:avLst/>
          </a:prstGeom>
          <a:noFill/>
        </p:spPr>
        <p:txBody>
          <a:bodyPr wrap="none" rtlCol="0">
            <a:spAutoFit/>
          </a:bodyPr>
          <a:lstStyle/>
          <a:p>
            <a:pPr algn="ctr"/>
            <a:r>
              <a:rPr lang="nl-BE" sz="1200">
                <a:solidFill>
                  <a:schemeClr val="accent6"/>
                </a:solidFill>
              </a:rPr>
              <a:t>60 </a:t>
            </a:r>
          </a:p>
        </p:txBody>
      </p:sp>
      <p:sp>
        <p:nvSpPr>
          <p:cNvPr id="81" name="Tekstvak 80">
            <a:extLst>
              <a:ext uri="{FF2B5EF4-FFF2-40B4-BE49-F238E27FC236}">
                <a16:creationId xmlns:a16="http://schemas.microsoft.com/office/drawing/2014/main" id="{0DA71314-E167-48CA-B86E-869B79716B8B}"/>
              </a:ext>
            </a:extLst>
          </p:cNvPr>
          <p:cNvSpPr txBox="1"/>
          <p:nvPr/>
        </p:nvSpPr>
        <p:spPr>
          <a:xfrm>
            <a:off x="6453140" y="1983160"/>
            <a:ext cx="2532532" cy="438582"/>
          </a:xfrm>
          <a:prstGeom prst="rect">
            <a:avLst/>
          </a:prstGeom>
          <a:noFill/>
        </p:spPr>
        <p:txBody>
          <a:bodyPr wrap="square" rtlCol="0">
            <a:spAutoFit/>
          </a:bodyPr>
          <a:lstStyle/>
          <a:p>
            <a:pPr algn="ctr"/>
            <a:r>
              <a:rPr lang="en-US" sz="1200">
                <a:solidFill>
                  <a:schemeClr val="bg1">
                    <a:lumMod val="50000"/>
                  </a:schemeClr>
                </a:solidFill>
              </a:rPr>
              <a:t>9,</a:t>
            </a:r>
            <a:r>
              <a:rPr lang="nl-BE" sz="1200">
                <a:solidFill>
                  <a:schemeClr val="bg1">
                    <a:lumMod val="50000"/>
                  </a:schemeClr>
                </a:solidFill>
              </a:rPr>
              <a:t>5 </a:t>
            </a:r>
            <a:r>
              <a:rPr lang="nl-BE" sz="1050">
                <a:solidFill>
                  <a:schemeClr val="bg1">
                    <a:lumMod val="50000"/>
                  </a:schemeClr>
                </a:solidFill>
              </a:rPr>
              <a:t>(gebruik van fossiele brandstoffen en cementproductie)</a:t>
            </a:r>
            <a:endParaRPr lang="nl-BE">
              <a:solidFill>
                <a:schemeClr val="bg1">
                  <a:lumMod val="50000"/>
                </a:schemeClr>
              </a:solidFill>
            </a:endParaRPr>
          </a:p>
        </p:txBody>
      </p:sp>
      <p:sp>
        <p:nvSpPr>
          <p:cNvPr id="82" name="Tekstvak 81">
            <a:extLst>
              <a:ext uri="{FF2B5EF4-FFF2-40B4-BE49-F238E27FC236}">
                <a16:creationId xmlns:a16="http://schemas.microsoft.com/office/drawing/2014/main" id="{1A718A4E-F894-4D31-87C6-78EA46231CCA}"/>
              </a:ext>
            </a:extLst>
          </p:cNvPr>
          <p:cNvSpPr txBox="1"/>
          <p:nvPr/>
        </p:nvSpPr>
        <p:spPr>
          <a:xfrm>
            <a:off x="2416809" y="3193342"/>
            <a:ext cx="594108" cy="261610"/>
          </a:xfrm>
          <a:prstGeom prst="rect">
            <a:avLst/>
          </a:prstGeom>
          <a:noFill/>
        </p:spPr>
        <p:txBody>
          <a:bodyPr wrap="square" rtlCol="0">
            <a:spAutoFit/>
          </a:bodyPr>
          <a:lstStyle/>
          <a:p>
            <a:pPr algn="ctr"/>
            <a:r>
              <a:rPr lang="nl-BE" sz="1100">
                <a:solidFill>
                  <a:schemeClr val="accent4">
                    <a:lumMod val="50000"/>
                  </a:schemeClr>
                </a:solidFill>
              </a:rPr>
              <a:t>59,4</a:t>
            </a:r>
          </a:p>
        </p:txBody>
      </p:sp>
      <p:sp>
        <p:nvSpPr>
          <p:cNvPr id="83" name="Tekstvak 82">
            <a:extLst>
              <a:ext uri="{FF2B5EF4-FFF2-40B4-BE49-F238E27FC236}">
                <a16:creationId xmlns:a16="http://schemas.microsoft.com/office/drawing/2014/main" id="{CF356D5A-E323-44D3-9F36-3B43DC4F66FF}"/>
              </a:ext>
            </a:extLst>
          </p:cNvPr>
          <p:cNvSpPr txBox="1"/>
          <p:nvPr/>
        </p:nvSpPr>
        <p:spPr>
          <a:xfrm>
            <a:off x="527546" y="2125460"/>
            <a:ext cx="1060739" cy="276999"/>
          </a:xfrm>
          <a:prstGeom prst="rect">
            <a:avLst/>
          </a:prstGeom>
          <a:noFill/>
        </p:spPr>
        <p:txBody>
          <a:bodyPr wrap="square" rtlCol="0">
            <a:spAutoFit/>
          </a:bodyPr>
          <a:lstStyle/>
          <a:p>
            <a:pPr algn="ctr"/>
            <a:r>
              <a:rPr lang="nl-BE" sz="1200">
                <a:solidFill>
                  <a:schemeClr val="accent6"/>
                </a:solidFill>
              </a:rPr>
              <a:t>60</a:t>
            </a:r>
          </a:p>
        </p:txBody>
      </p:sp>
      <p:sp>
        <p:nvSpPr>
          <p:cNvPr id="84" name="Rechthoek 83">
            <a:extLst>
              <a:ext uri="{FF2B5EF4-FFF2-40B4-BE49-F238E27FC236}">
                <a16:creationId xmlns:a16="http://schemas.microsoft.com/office/drawing/2014/main" id="{839C6CF1-139D-47A0-A6FE-C583B3236547}"/>
              </a:ext>
            </a:extLst>
          </p:cNvPr>
          <p:cNvSpPr/>
          <p:nvPr/>
        </p:nvSpPr>
        <p:spPr>
          <a:xfrm>
            <a:off x="1554296" y="2849203"/>
            <a:ext cx="849913" cy="287238"/>
          </a:xfrm>
          <a:prstGeom prst="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5" name="Tekstvak 84">
            <a:extLst>
              <a:ext uri="{FF2B5EF4-FFF2-40B4-BE49-F238E27FC236}">
                <a16:creationId xmlns:a16="http://schemas.microsoft.com/office/drawing/2014/main" id="{44E33DBE-E0C0-4A75-85E4-8F52054E7743}"/>
              </a:ext>
            </a:extLst>
          </p:cNvPr>
          <p:cNvSpPr txBox="1"/>
          <p:nvPr/>
        </p:nvSpPr>
        <p:spPr>
          <a:xfrm>
            <a:off x="1583211" y="2848185"/>
            <a:ext cx="800219" cy="276999"/>
          </a:xfrm>
          <a:prstGeom prst="rect">
            <a:avLst/>
          </a:prstGeom>
          <a:noFill/>
          <a:ln>
            <a:solidFill>
              <a:schemeClr val="accent4">
                <a:lumMod val="75000"/>
              </a:schemeClr>
            </a:solidFill>
          </a:ln>
        </p:spPr>
        <p:txBody>
          <a:bodyPr wrap="none" rtlCol="0">
            <a:spAutoFit/>
          </a:bodyPr>
          <a:lstStyle/>
          <a:p>
            <a:pPr algn="ctr"/>
            <a:r>
              <a:rPr lang="nl-BE" sz="1200" b="1"/>
              <a:t>2000 </a:t>
            </a:r>
            <a:r>
              <a:rPr lang="nl-BE" sz="1200" b="1" err="1"/>
              <a:t>Gt</a:t>
            </a:r>
            <a:r>
              <a:rPr lang="nl-BE" sz="1200" b="1"/>
              <a:t> C</a:t>
            </a:r>
          </a:p>
        </p:txBody>
      </p:sp>
      <p:sp>
        <p:nvSpPr>
          <p:cNvPr id="86" name="Ovaal 85">
            <a:extLst>
              <a:ext uri="{FF2B5EF4-FFF2-40B4-BE49-F238E27FC236}">
                <a16:creationId xmlns:a16="http://schemas.microsoft.com/office/drawing/2014/main" id="{4178BE9D-0AEA-43FC-B03F-EA43BB9AA49A}"/>
              </a:ext>
            </a:extLst>
          </p:cNvPr>
          <p:cNvSpPr/>
          <p:nvPr/>
        </p:nvSpPr>
        <p:spPr>
          <a:xfrm>
            <a:off x="3978406" y="2023225"/>
            <a:ext cx="1501847" cy="466065"/>
          </a:xfrm>
          <a:prstGeom prst="ellipse">
            <a:avLst/>
          </a:prstGeom>
          <a:noFill/>
          <a:ln w="57150">
            <a:solidFill>
              <a:srgbClr val="B4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7" name="Tekstvak 86">
            <a:extLst>
              <a:ext uri="{FF2B5EF4-FFF2-40B4-BE49-F238E27FC236}">
                <a16:creationId xmlns:a16="http://schemas.microsoft.com/office/drawing/2014/main" id="{2860C64E-08B6-4A9A-B4B5-55C7F173AAEF}"/>
              </a:ext>
            </a:extLst>
          </p:cNvPr>
          <p:cNvSpPr txBox="1"/>
          <p:nvPr/>
        </p:nvSpPr>
        <p:spPr>
          <a:xfrm>
            <a:off x="5347479" y="2972630"/>
            <a:ext cx="341760" cy="276999"/>
          </a:xfrm>
          <a:prstGeom prst="rect">
            <a:avLst/>
          </a:prstGeom>
          <a:noFill/>
        </p:spPr>
        <p:txBody>
          <a:bodyPr wrap="none" rtlCol="0">
            <a:spAutoFit/>
          </a:bodyPr>
          <a:lstStyle/>
          <a:p>
            <a:pPr algn="ctr"/>
            <a:r>
              <a:rPr lang="nl-BE" sz="1200">
                <a:solidFill>
                  <a:schemeClr val="accent1"/>
                </a:solidFill>
              </a:rPr>
              <a:t>92</a:t>
            </a:r>
            <a:endParaRPr lang="nl-BE">
              <a:solidFill>
                <a:schemeClr val="accent1"/>
              </a:solidFill>
            </a:endParaRPr>
          </a:p>
        </p:txBody>
      </p:sp>
      <p:sp>
        <p:nvSpPr>
          <p:cNvPr id="88" name="Tekstvak 87">
            <a:extLst>
              <a:ext uri="{FF2B5EF4-FFF2-40B4-BE49-F238E27FC236}">
                <a16:creationId xmlns:a16="http://schemas.microsoft.com/office/drawing/2014/main" id="{FB31DAD9-02FD-46CC-BB11-8E6819DF219B}"/>
              </a:ext>
            </a:extLst>
          </p:cNvPr>
          <p:cNvSpPr txBox="1"/>
          <p:nvPr/>
        </p:nvSpPr>
        <p:spPr>
          <a:xfrm>
            <a:off x="6481332" y="3419491"/>
            <a:ext cx="341760" cy="276999"/>
          </a:xfrm>
          <a:prstGeom prst="rect">
            <a:avLst/>
          </a:prstGeom>
          <a:noFill/>
        </p:spPr>
        <p:txBody>
          <a:bodyPr wrap="none" rtlCol="0">
            <a:spAutoFit/>
          </a:bodyPr>
          <a:lstStyle/>
          <a:p>
            <a:pPr algn="ctr"/>
            <a:r>
              <a:rPr lang="nl-BE" sz="1200">
                <a:solidFill>
                  <a:schemeClr val="tx2"/>
                </a:solidFill>
              </a:rPr>
              <a:t>90</a:t>
            </a:r>
            <a:endParaRPr lang="nl-BE">
              <a:solidFill>
                <a:schemeClr val="tx2"/>
              </a:solidFill>
            </a:endParaRPr>
          </a:p>
        </p:txBody>
      </p:sp>
      <p:sp>
        <p:nvSpPr>
          <p:cNvPr id="89" name="Pijl: omlaag 88">
            <a:extLst>
              <a:ext uri="{FF2B5EF4-FFF2-40B4-BE49-F238E27FC236}">
                <a16:creationId xmlns:a16="http://schemas.microsoft.com/office/drawing/2014/main" id="{53AFD206-ADEB-444D-BB7A-007464D7CBC7}"/>
              </a:ext>
            </a:extLst>
          </p:cNvPr>
          <p:cNvSpPr/>
          <p:nvPr/>
        </p:nvSpPr>
        <p:spPr>
          <a:xfrm rot="17922279">
            <a:off x="2929484" y="3896885"/>
            <a:ext cx="136973" cy="424148"/>
          </a:xfrm>
          <a:prstGeom prst="downArrow">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0" name="Tekstvak 89">
            <a:extLst>
              <a:ext uri="{FF2B5EF4-FFF2-40B4-BE49-F238E27FC236}">
                <a16:creationId xmlns:a16="http://schemas.microsoft.com/office/drawing/2014/main" id="{254113E6-3008-4B57-9D0D-CB00E896EC04}"/>
              </a:ext>
            </a:extLst>
          </p:cNvPr>
          <p:cNvSpPr txBox="1"/>
          <p:nvPr/>
        </p:nvSpPr>
        <p:spPr>
          <a:xfrm>
            <a:off x="568260" y="3977387"/>
            <a:ext cx="2562105" cy="438582"/>
          </a:xfrm>
          <a:prstGeom prst="rect">
            <a:avLst/>
          </a:prstGeom>
          <a:noFill/>
        </p:spPr>
        <p:txBody>
          <a:bodyPr wrap="square" rtlCol="0">
            <a:spAutoFit/>
          </a:bodyPr>
          <a:lstStyle/>
          <a:p>
            <a:pPr algn="ctr"/>
            <a:r>
              <a:rPr lang="nl-BE" sz="1200">
                <a:solidFill>
                  <a:schemeClr val="accent4">
                    <a:lumMod val="50000"/>
                  </a:schemeClr>
                </a:solidFill>
              </a:rPr>
              <a:t>0,4 </a:t>
            </a:r>
            <a:r>
              <a:rPr lang="nl-BE" sz="1050">
                <a:solidFill>
                  <a:schemeClr val="accent4">
                    <a:lumMod val="50000"/>
                  </a:schemeClr>
                </a:solidFill>
              </a:rPr>
              <a:t>(verandering in landgebruik = landbouw, erosie, …)</a:t>
            </a:r>
          </a:p>
        </p:txBody>
      </p:sp>
      <p:sp>
        <p:nvSpPr>
          <p:cNvPr id="91" name="Tekstvak 90">
            <a:extLst>
              <a:ext uri="{FF2B5EF4-FFF2-40B4-BE49-F238E27FC236}">
                <a16:creationId xmlns:a16="http://schemas.microsoft.com/office/drawing/2014/main" id="{C7101533-12D8-4205-AB1F-4FB88AD38D5B}"/>
              </a:ext>
            </a:extLst>
          </p:cNvPr>
          <p:cNvSpPr txBox="1"/>
          <p:nvPr/>
        </p:nvSpPr>
        <p:spPr>
          <a:xfrm>
            <a:off x="5444428" y="4369315"/>
            <a:ext cx="380232" cy="276999"/>
          </a:xfrm>
          <a:prstGeom prst="rect">
            <a:avLst/>
          </a:prstGeom>
          <a:noFill/>
        </p:spPr>
        <p:txBody>
          <a:bodyPr wrap="square" rtlCol="0">
            <a:spAutoFit/>
          </a:bodyPr>
          <a:lstStyle/>
          <a:p>
            <a:pPr algn="ctr"/>
            <a:r>
              <a:rPr lang="nl-BE" sz="1200">
                <a:solidFill>
                  <a:schemeClr val="tx2"/>
                </a:solidFill>
              </a:rPr>
              <a:t>0,4</a:t>
            </a:r>
          </a:p>
        </p:txBody>
      </p:sp>
      <p:sp>
        <p:nvSpPr>
          <p:cNvPr id="92" name="Tekstvak 91">
            <a:extLst>
              <a:ext uri="{FF2B5EF4-FFF2-40B4-BE49-F238E27FC236}">
                <a16:creationId xmlns:a16="http://schemas.microsoft.com/office/drawing/2014/main" id="{EE1E9B91-BF30-4886-A6B8-F3B0D32CE916}"/>
              </a:ext>
            </a:extLst>
          </p:cNvPr>
          <p:cNvSpPr txBox="1"/>
          <p:nvPr/>
        </p:nvSpPr>
        <p:spPr>
          <a:xfrm>
            <a:off x="6351339" y="2854788"/>
            <a:ext cx="2492365" cy="600164"/>
          </a:xfrm>
          <a:prstGeom prst="rect">
            <a:avLst/>
          </a:prstGeom>
          <a:noFill/>
        </p:spPr>
        <p:txBody>
          <a:bodyPr wrap="square" rtlCol="0">
            <a:spAutoFit/>
          </a:bodyPr>
          <a:lstStyle/>
          <a:p>
            <a:pPr algn="ctr"/>
            <a:r>
              <a:rPr lang="nl-BE" sz="1200" b="1"/>
              <a:t>2530 </a:t>
            </a:r>
            <a:r>
              <a:rPr lang="nl-BE" sz="1200" b="1" err="1"/>
              <a:t>Gt</a:t>
            </a:r>
            <a:r>
              <a:rPr lang="nl-BE" sz="1200" b="1"/>
              <a:t> C</a:t>
            </a:r>
            <a:r>
              <a:rPr lang="nl-BE" sz="1200"/>
              <a:t> </a:t>
            </a:r>
          </a:p>
          <a:p>
            <a:pPr algn="ctr"/>
            <a:r>
              <a:rPr lang="nl-BE" sz="1050"/>
              <a:t>(oceaan-oppervlakte sediment, zeeleven,</a:t>
            </a:r>
          </a:p>
          <a:p>
            <a:pPr algn="ctr"/>
            <a:r>
              <a:rPr lang="nl-BE" sz="1050"/>
              <a:t>kusten, organische stof) </a:t>
            </a:r>
            <a:endParaRPr lang="nl-BE" sz="1400"/>
          </a:p>
        </p:txBody>
      </p:sp>
      <p:sp>
        <p:nvSpPr>
          <p:cNvPr id="93" name="Ovaal 92">
            <a:extLst>
              <a:ext uri="{FF2B5EF4-FFF2-40B4-BE49-F238E27FC236}">
                <a16:creationId xmlns:a16="http://schemas.microsoft.com/office/drawing/2014/main" id="{76AEE19F-C543-4AFA-A8F5-F03CE5CFD184}"/>
              </a:ext>
            </a:extLst>
          </p:cNvPr>
          <p:cNvSpPr/>
          <p:nvPr/>
        </p:nvSpPr>
        <p:spPr>
          <a:xfrm>
            <a:off x="6399011" y="2900960"/>
            <a:ext cx="2356518" cy="594538"/>
          </a:xfrm>
          <a:prstGeom prst="ellipse">
            <a:avLst/>
          </a:prstGeom>
          <a:noFill/>
          <a:ln w="57150">
            <a:solidFill>
              <a:srgbClr val="B4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4" name="Tekstvak 93">
            <a:extLst>
              <a:ext uri="{FF2B5EF4-FFF2-40B4-BE49-F238E27FC236}">
                <a16:creationId xmlns:a16="http://schemas.microsoft.com/office/drawing/2014/main" id="{BE4410B4-2284-4767-BCE9-F71B157BC8E2}"/>
              </a:ext>
            </a:extLst>
          </p:cNvPr>
          <p:cNvSpPr txBox="1"/>
          <p:nvPr/>
        </p:nvSpPr>
        <p:spPr>
          <a:xfrm>
            <a:off x="8177548" y="3600904"/>
            <a:ext cx="420308" cy="276999"/>
          </a:xfrm>
          <a:prstGeom prst="rect">
            <a:avLst/>
          </a:prstGeom>
          <a:noFill/>
        </p:spPr>
        <p:txBody>
          <a:bodyPr wrap="none" rtlCol="0">
            <a:spAutoFit/>
          </a:bodyPr>
          <a:lstStyle/>
          <a:p>
            <a:pPr algn="ctr"/>
            <a:r>
              <a:rPr lang="nl-BE" sz="1200">
                <a:solidFill>
                  <a:schemeClr val="tx2"/>
                </a:solidFill>
              </a:rPr>
              <a:t>100</a:t>
            </a:r>
            <a:endParaRPr lang="nl-BE">
              <a:solidFill>
                <a:schemeClr val="tx2"/>
              </a:solidFill>
            </a:endParaRPr>
          </a:p>
        </p:txBody>
      </p:sp>
      <p:sp>
        <p:nvSpPr>
          <p:cNvPr id="95" name="Tekstvak 94">
            <a:extLst>
              <a:ext uri="{FF2B5EF4-FFF2-40B4-BE49-F238E27FC236}">
                <a16:creationId xmlns:a16="http://schemas.microsoft.com/office/drawing/2014/main" id="{09C19BD2-F524-4399-A0AB-E2BEF2E49147}"/>
              </a:ext>
            </a:extLst>
          </p:cNvPr>
          <p:cNvSpPr txBox="1"/>
          <p:nvPr/>
        </p:nvSpPr>
        <p:spPr>
          <a:xfrm>
            <a:off x="9209107" y="2663551"/>
            <a:ext cx="420308" cy="276999"/>
          </a:xfrm>
          <a:prstGeom prst="rect">
            <a:avLst/>
          </a:prstGeom>
          <a:noFill/>
        </p:spPr>
        <p:txBody>
          <a:bodyPr wrap="none" rtlCol="0">
            <a:spAutoFit/>
          </a:bodyPr>
          <a:lstStyle/>
          <a:p>
            <a:pPr algn="ctr"/>
            <a:r>
              <a:rPr lang="nl-BE" sz="1200">
                <a:solidFill>
                  <a:srgbClr val="7030A0"/>
                </a:solidFill>
              </a:rPr>
              <a:t>100</a:t>
            </a:r>
            <a:endParaRPr lang="nl-BE">
              <a:solidFill>
                <a:srgbClr val="7030A0"/>
              </a:solidFill>
            </a:endParaRPr>
          </a:p>
        </p:txBody>
      </p:sp>
      <p:sp>
        <p:nvSpPr>
          <p:cNvPr id="96" name="Tekstvak 95">
            <a:extLst>
              <a:ext uri="{FF2B5EF4-FFF2-40B4-BE49-F238E27FC236}">
                <a16:creationId xmlns:a16="http://schemas.microsoft.com/office/drawing/2014/main" id="{D85BA559-7506-4E91-8453-C0C99876BDD7}"/>
              </a:ext>
            </a:extLst>
          </p:cNvPr>
          <p:cNvSpPr txBox="1"/>
          <p:nvPr/>
        </p:nvSpPr>
        <p:spPr>
          <a:xfrm>
            <a:off x="9357238" y="2050708"/>
            <a:ext cx="1901483" cy="438582"/>
          </a:xfrm>
          <a:prstGeom prst="rect">
            <a:avLst/>
          </a:prstGeom>
          <a:noFill/>
        </p:spPr>
        <p:txBody>
          <a:bodyPr wrap="none" rtlCol="0">
            <a:spAutoFit/>
          </a:bodyPr>
          <a:lstStyle/>
          <a:p>
            <a:pPr algn="ctr"/>
            <a:r>
              <a:rPr lang="nl-BE" sz="1200" b="1"/>
              <a:t>38000 </a:t>
            </a:r>
            <a:r>
              <a:rPr lang="nl-BE" sz="1200" b="1" err="1"/>
              <a:t>Gt</a:t>
            </a:r>
            <a:r>
              <a:rPr lang="nl-BE" sz="1200" b="1"/>
              <a:t> C</a:t>
            </a:r>
          </a:p>
          <a:p>
            <a:pPr algn="ctr"/>
            <a:r>
              <a:rPr lang="nl-BE" sz="1050"/>
              <a:t>(opgeloste organische koolstof)</a:t>
            </a:r>
          </a:p>
        </p:txBody>
      </p:sp>
      <p:sp>
        <p:nvSpPr>
          <p:cNvPr id="97" name="Ovaal 96">
            <a:extLst>
              <a:ext uri="{FF2B5EF4-FFF2-40B4-BE49-F238E27FC236}">
                <a16:creationId xmlns:a16="http://schemas.microsoft.com/office/drawing/2014/main" id="{39AB4158-75DD-4D1D-9081-075511961BE2}"/>
              </a:ext>
            </a:extLst>
          </p:cNvPr>
          <p:cNvSpPr/>
          <p:nvPr/>
        </p:nvSpPr>
        <p:spPr>
          <a:xfrm>
            <a:off x="9314008" y="2072024"/>
            <a:ext cx="1987902" cy="507323"/>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8" name="Tekstvak 10">
            <a:extLst>
              <a:ext uri="{FF2B5EF4-FFF2-40B4-BE49-F238E27FC236}">
                <a16:creationId xmlns:a16="http://schemas.microsoft.com/office/drawing/2014/main" id="{E52C0DD5-3848-4030-A41C-8FD01C52FC25}"/>
              </a:ext>
            </a:extLst>
          </p:cNvPr>
          <p:cNvSpPr txBox="1"/>
          <p:nvPr/>
        </p:nvSpPr>
        <p:spPr>
          <a:xfrm>
            <a:off x="6448133" y="3430195"/>
            <a:ext cx="2015443" cy="646331"/>
          </a:xfrm>
          <a:prstGeom prst="rect">
            <a:avLst/>
          </a:prstGeom>
          <a:noFill/>
        </p:spPr>
        <p:txBody>
          <a:bodyPr wrap="square" rtlCol="0">
            <a:spAutoFit/>
          </a:bodyPr>
          <a:lstStyle/>
          <a:p>
            <a:pPr algn="ctr"/>
            <a:r>
              <a:rPr lang="nl-BE"/>
              <a:t>OCEAAN-OPPERVLAK</a:t>
            </a:r>
          </a:p>
        </p:txBody>
      </p:sp>
      <p:sp>
        <p:nvSpPr>
          <p:cNvPr id="49" name="Tekstvak 48">
            <a:extLst>
              <a:ext uri="{FF2B5EF4-FFF2-40B4-BE49-F238E27FC236}">
                <a16:creationId xmlns:a16="http://schemas.microsoft.com/office/drawing/2014/main" id="{1C56CB08-BFBA-41E9-8518-0F45CA61001B}"/>
              </a:ext>
            </a:extLst>
          </p:cNvPr>
          <p:cNvSpPr txBox="1"/>
          <p:nvPr/>
        </p:nvSpPr>
        <p:spPr>
          <a:xfrm>
            <a:off x="4168274" y="977788"/>
            <a:ext cx="1225015" cy="369332"/>
          </a:xfrm>
          <a:prstGeom prst="rect">
            <a:avLst/>
          </a:prstGeom>
          <a:noFill/>
        </p:spPr>
        <p:txBody>
          <a:bodyPr wrap="none" rtlCol="0">
            <a:spAutoFit/>
          </a:bodyPr>
          <a:lstStyle/>
          <a:p>
            <a:r>
              <a:rPr lang="nl-BE"/>
              <a:t>VULKANEN</a:t>
            </a:r>
          </a:p>
        </p:txBody>
      </p:sp>
      <p:sp>
        <p:nvSpPr>
          <p:cNvPr id="50" name="Zeshoek 49">
            <a:extLst>
              <a:ext uri="{FF2B5EF4-FFF2-40B4-BE49-F238E27FC236}">
                <a16:creationId xmlns:a16="http://schemas.microsoft.com/office/drawing/2014/main" id="{E680BE30-638D-4301-9C97-50FDD44162A1}"/>
              </a:ext>
            </a:extLst>
          </p:cNvPr>
          <p:cNvSpPr/>
          <p:nvPr/>
        </p:nvSpPr>
        <p:spPr>
          <a:xfrm>
            <a:off x="3147293" y="342586"/>
            <a:ext cx="3191256" cy="164778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1" name="Pijl: omlaag 50">
            <a:extLst>
              <a:ext uri="{FF2B5EF4-FFF2-40B4-BE49-F238E27FC236}">
                <a16:creationId xmlns:a16="http://schemas.microsoft.com/office/drawing/2014/main" id="{368A751B-E0AE-4F84-9850-31E261D1018F}"/>
              </a:ext>
            </a:extLst>
          </p:cNvPr>
          <p:cNvSpPr/>
          <p:nvPr/>
        </p:nvSpPr>
        <p:spPr>
          <a:xfrm>
            <a:off x="5535696" y="1532615"/>
            <a:ext cx="136973" cy="424148"/>
          </a:xfrm>
          <a:prstGeom prst="downArrow">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2" name="Tekstvak 51">
            <a:extLst>
              <a:ext uri="{FF2B5EF4-FFF2-40B4-BE49-F238E27FC236}">
                <a16:creationId xmlns:a16="http://schemas.microsoft.com/office/drawing/2014/main" id="{CF0A013F-3E08-4F61-A021-2D857BAE4547}"/>
              </a:ext>
            </a:extLst>
          </p:cNvPr>
          <p:cNvSpPr txBox="1"/>
          <p:nvPr/>
        </p:nvSpPr>
        <p:spPr>
          <a:xfrm>
            <a:off x="5320014" y="1263917"/>
            <a:ext cx="588302" cy="276999"/>
          </a:xfrm>
          <a:prstGeom prst="rect">
            <a:avLst/>
          </a:prstGeom>
          <a:noFill/>
        </p:spPr>
        <p:txBody>
          <a:bodyPr wrap="square" rtlCol="0">
            <a:spAutoFit/>
          </a:bodyPr>
          <a:lstStyle/>
          <a:p>
            <a:pPr algn="ctr"/>
            <a:r>
              <a:rPr lang="en-US" sz="1200">
                <a:solidFill>
                  <a:srgbClr val="FF0000"/>
                </a:solidFill>
              </a:rPr>
              <a:t>0,1</a:t>
            </a:r>
            <a:endParaRPr lang="nl-BE">
              <a:solidFill>
                <a:srgbClr val="FF0000"/>
              </a:solidFill>
            </a:endParaRPr>
          </a:p>
        </p:txBody>
      </p:sp>
      <p:sp>
        <p:nvSpPr>
          <p:cNvPr id="55" name="Rechthoek 54">
            <a:extLst>
              <a:ext uri="{FF2B5EF4-FFF2-40B4-BE49-F238E27FC236}">
                <a16:creationId xmlns:a16="http://schemas.microsoft.com/office/drawing/2014/main" id="{7D287F80-61C0-4A68-930E-9570AFCD0165}"/>
              </a:ext>
            </a:extLst>
          </p:cNvPr>
          <p:cNvSpPr/>
          <p:nvPr/>
        </p:nvSpPr>
        <p:spPr>
          <a:xfrm>
            <a:off x="7041401" y="1289578"/>
            <a:ext cx="849913" cy="287238"/>
          </a:xfrm>
          <a:prstGeom prst="rect">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6" name="Tekstvak 55">
            <a:extLst>
              <a:ext uri="{FF2B5EF4-FFF2-40B4-BE49-F238E27FC236}">
                <a16:creationId xmlns:a16="http://schemas.microsoft.com/office/drawing/2014/main" id="{2906F567-CAF8-4114-881A-7BE7FECF39CE}"/>
              </a:ext>
            </a:extLst>
          </p:cNvPr>
          <p:cNvSpPr txBox="1"/>
          <p:nvPr/>
        </p:nvSpPr>
        <p:spPr>
          <a:xfrm>
            <a:off x="7074578" y="1285555"/>
            <a:ext cx="801823" cy="276999"/>
          </a:xfrm>
          <a:prstGeom prst="rect">
            <a:avLst/>
          </a:prstGeom>
          <a:noFill/>
          <a:ln>
            <a:noFill/>
          </a:ln>
        </p:spPr>
        <p:txBody>
          <a:bodyPr wrap="none" rtlCol="0">
            <a:spAutoFit/>
          </a:bodyPr>
          <a:lstStyle/>
          <a:p>
            <a:pPr algn="ctr"/>
            <a:r>
              <a:rPr lang="nl-BE" sz="1200" b="1"/>
              <a:t>1475 </a:t>
            </a:r>
            <a:r>
              <a:rPr lang="nl-BE" sz="1200" b="1" err="1"/>
              <a:t>Gt</a:t>
            </a:r>
            <a:r>
              <a:rPr lang="nl-BE" sz="1200" b="1"/>
              <a:t> C</a:t>
            </a:r>
          </a:p>
        </p:txBody>
      </p:sp>
      <p:sp>
        <p:nvSpPr>
          <p:cNvPr id="58" name="Pijl: omlaag 57">
            <a:extLst>
              <a:ext uri="{FF2B5EF4-FFF2-40B4-BE49-F238E27FC236}">
                <a16:creationId xmlns:a16="http://schemas.microsoft.com/office/drawing/2014/main" id="{A3D0B8C1-089E-48B8-8BBD-F8D4CC4D6D5D}"/>
              </a:ext>
            </a:extLst>
          </p:cNvPr>
          <p:cNvSpPr/>
          <p:nvPr/>
        </p:nvSpPr>
        <p:spPr>
          <a:xfrm rot="17989369">
            <a:off x="2943045" y="2284298"/>
            <a:ext cx="136973" cy="424148"/>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6"/>
              </a:solidFill>
            </a:endParaRPr>
          </a:p>
        </p:txBody>
      </p:sp>
      <p:sp>
        <p:nvSpPr>
          <p:cNvPr id="59" name="Tekstvak 58">
            <a:extLst>
              <a:ext uri="{FF2B5EF4-FFF2-40B4-BE49-F238E27FC236}">
                <a16:creationId xmlns:a16="http://schemas.microsoft.com/office/drawing/2014/main" id="{9F910074-648B-4F7A-8139-07BAED33394B}"/>
              </a:ext>
            </a:extLst>
          </p:cNvPr>
          <p:cNvSpPr txBox="1"/>
          <p:nvPr/>
        </p:nvSpPr>
        <p:spPr>
          <a:xfrm>
            <a:off x="1190896" y="1959214"/>
            <a:ext cx="2107832" cy="438582"/>
          </a:xfrm>
          <a:prstGeom prst="rect">
            <a:avLst/>
          </a:prstGeom>
          <a:noFill/>
        </p:spPr>
        <p:txBody>
          <a:bodyPr wrap="square" rtlCol="0">
            <a:spAutoFit/>
          </a:bodyPr>
          <a:lstStyle/>
          <a:p>
            <a:pPr algn="ctr"/>
            <a:r>
              <a:rPr lang="nl-BE" sz="1200">
                <a:solidFill>
                  <a:schemeClr val="accent6"/>
                </a:solidFill>
              </a:rPr>
              <a:t>0,9 </a:t>
            </a:r>
            <a:r>
              <a:rPr lang="nl-BE" sz="1050">
                <a:solidFill>
                  <a:schemeClr val="accent6"/>
                </a:solidFill>
              </a:rPr>
              <a:t>(verandering in landgebruik</a:t>
            </a:r>
          </a:p>
          <a:p>
            <a:pPr algn="ctr"/>
            <a:r>
              <a:rPr lang="nl-BE" sz="1050">
                <a:solidFill>
                  <a:schemeClr val="accent6"/>
                </a:solidFill>
              </a:rPr>
              <a:t>= vnl. ontbossing)</a:t>
            </a:r>
            <a:endParaRPr lang="nl-BE" sz="1200">
              <a:solidFill>
                <a:schemeClr val="accent6"/>
              </a:solidFill>
            </a:endParaRPr>
          </a:p>
        </p:txBody>
      </p:sp>
      <p:sp>
        <p:nvSpPr>
          <p:cNvPr id="60" name="Pijl: omlaag 59">
            <a:extLst>
              <a:ext uri="{FF2B5EF4-FFF2-40B4-BE49-F238E27FC236}">
                <a16:creationId xmlns:a16="http://schemas.microsoft.com/office/drawing/2014/main" id="{5BBF7D7C-B872-41E0-9590-75D2D0131628}"/>
              </a:ext>
            </a:extLst>
          </p:cNvPr>
          <p:cNvSpPr/>
          <p:nvPr/>
        </p:nvSpPr>
        <p:spPr>
          <a:xfrm>
            <a:off x="992109" y="2360669"/>
            <a:ext cx="136973" cy="424148"/>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6"/>
              </a:solidFill>
            </a:endParaRPr>
          </a:p>
        </p:txBody>
      </p:sp>
      <p:sp>
        <p:nvSpPr>
          <p:cNvPr id="62" name="Pijl: omlaag 61">
            <a:extLst>
              <a:ext uri="{FF2B5EF4-FFF2-40B4-BE49-F238E27FC236}">
                <a16:creationId xmlns:a16="http://schemas.microsoft.com/office/drawing/2014/main" id="{EE907598-FE51-4C60-B277-74C1E07E5346}"/>
              </a:ext>
            </a:extLst>
          </p:cNvPr>
          <p:cNvSpPr/>
          <p:nvPr/>
        </p:nvSpPr>
        <p:spPr>
          <a:xfrm rot="14438674">
            <a:off x="3144317" y="3348352"/>
            <a:ext cx="136973" cy="424148"/>
          </a:xfrm>
          <a:prstGeom prst="downArrow">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3" name="Tekstvak 62">
            <a:extLst>
              <a:ext uri="{FF2B5EF4-FFF2-40B4-BE49-F238E27FC236}">
                <a16:creationId xmlns:a16="http://schemas.microsoft.com/office/drawing/2014/main" id="{185F17CE-BEA0-43D1-B9F4-A48235E0C2BD}"/>
              </a:ext>
            </a:extLst>
          </p:cNvPr>
          <p:cNvSpPr txBox="1"/>
          <p:nvPr/>
        </p:nvSpPr>
        <p:spPr>
          <a:xfrm>
            <a:off x="-240884" y="3563962"/>
            <a:ext cx="4068482" cy="276999"/>
          </a:xfrm>
          <a:prstGeom prst="rect">
            <a:avLst/>
          </a:prstGeom>
          <a:noFill/>
        </p:spPr>
        <p:txBody>
          <a:bodyPr wrap="square" rtlCol="0">
            <a:spAutoFit/>
          </a:bodyPr>
          <a:lstStyle/>
          <a:p>
            <a:pPr algn="ctr"/>
            <a:r>
              <a:rPr lang="nl-BE" sz="1200">
                <a:solidFill>
                  <a:schemeClr val="accent4">
                    <a:lumMod val="50000"/>
                  </a:schemeClr>
                </a:solidFill>
              </a:rPr>
              <a:t>0,2 </a:t>
            </a:r>
            <a:r>
              <a:rPr lang="nl-BE" sz="1050">
                <a:solidFill>
                  <a:schemeClr val="accent4">
                    <a:lumMod val="50000"/>
                  </a:schemeClr>
                </a:solidFill>
              </a:rPr>
              <a:t>(verandering in landgebruik = landbouw) </a:t>
            </a:r>
          </a:p>
        </p:txBody>
      </p:sp>
      <p:sp>
        <p:nvSpPr>
          <p:cNvPr id="2" name="Tekstvak 1">
            <a:extLst>
              <a:ext uri="{FF2B5EF4-FFF2-40B4-BE49-F238E27FC236}">
                <a16:creationId xmlns:a16="http://schemas.microsoft.com/office/drawing/2014/main" id="{643FFFE7-D8F7-4AE9-A658-0758F234CD3D}"/>
              </a:ext>
            </a:extLst>
          </p:cNvPr>
          <p:cNvSpPr txBox="1"/>
          <p:nvPr/>
        </p:nvSpPr>
        <p:spPr>
          <a:xfrm>
            <a:off x="7762358" y="401407"/>
            <a:ext cx="3189760" cy="523220"/>
          </a:xfrm>
          <a:prstGeom prst="rect">
            <a:avLst/>
          </a:prstGeom>
          <a:noFill/>
        </p:spPr>
        <p:txBody>
          <a:bodyPr wrap="square" rtlCol="0">
            <a:spAutoFit/>
          </a:bodyPr>
          <a:lstStyle/>
          <a:p>
            <a:pPr algn="ctr"/>
            <a:r>
              <a:rPr lang="nl-BE" sz="1400"/>
              <a:t>Cijfers bij flux-pijlen zijn uitgedrukt in ‘gigaton koolstof per jaar’ (</a:t>
            </a:r>
            <a:r>
              <a:rPr lang="nl-BE" sz="1400" err="1"/>
              <a:t>Gt</a:t>
            </a:r>
            <a:r>
              <a:rPr lang="nl-BE" sz="1400"/>
              <a:t> C / jaar)</a:t>
            </a:r>
          </a:p>
        </p:txBody>
      </p:sp>
      <p:sp>
        <p:nvSpPr>
          <p:cNvPr id="143" name="Tijdelijke aanduiding voor inhoud 2">
            <a:extLst>
              <a:ext uri="{FF2B5EF4-FFF2-40B4-BE49-F238E27FC236}">
                <a16:creationId xmlns:a16="http://schemas.microsoft.com/office/drawing/2014/main" id="{A8B815C6-0B5C-4D80-B9EE-4CF728517F05}"/>
              </a:ext>
            </a:extLst>
          </p:cNvPr>
          <p:cNvSpPr txBox="1">
            <a:spLocks/>
          </p:cNvSpPr>
          <p:nvPr/>
        </p:nvSpPr>
        <p:spPr>
          <a:xfrm>
            <a:off x="-165699" y="5609267"/>
            <a:ext cx="6564710" cy="124103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lvl="1" indent="-457200" algn="l">
              <a:buFont typeface="Arial" panose="020B0604020202020204" pitchFamily="34" charset="0"/>
              <a:buChar char="•"/>
            </a:pPr>
            <a:r>
              <a:rPr lang="nl-BE" sz="1800" dirty="0"/>
              <a:t>Op welke fluxpijlen uit de zeshoeken hebben wij invloed?</a:t>
            </a:r>
          </a:p>
          <a:p>
            <a:pPr marL="914400" lvl="1" indent="-457200" algn="l">
              <a:buFont typeface="Arial" panose="020B0604020202020204" pitchFamily="34" charset="0"/>
              <a:buChar char="•"/>
            </a:pPr>
            <a:r>
              <a:rPr lang="nl-BE" sz="1800" dirty="0"/>
              <a:t>Waar is het evenwicht van de kringloop verbroken? Welke onderdelen nemen toe in koolstofgehalte?</a:t>
            </a:r>
            <a:endParaRPr lang="nl-BE" sz="1800"/>
          </a:p>
        </p:txBody>
      </p:sp>
      <p:sp>
        <p:nvSpPr>
          <p:cNvPr id="144" name="Tijdelijke aanduiding voor inhoud 2">
            <a:extLst>
              <a:ext uri="{FF2B5EF4-FFF2-40B4-BE49-F238E27FC236}">
                <a16:creationId xmlns:a16="http://schemas.microsoft.com/office/drawing/2014/main" id="{2172D199-F485-46D2-B9A3-C5C35E4951CF}"/>
              </a:ext>
            </a:extLst>
          </p:cNvPr>
          <p:cNvSpPr txBox="1">
            <a:spLocks/>
          </p:cNvSpPr>
          <p:nvPr/>
        </p:nvSpPr>
        <p:spPr>
          <a:xfrm>
            <a:off x="6330345" y="5551123"/>
            <a:ext cx="5861654" cy="130211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lvl="1" indent="-457200" algn="l">
              <a:buFont typeface="Arial" panose="020B0604020202020204" pitchFamily="34" charset="0"/>
              <a:buChar char="•"/>
            </a:pPr>
            <a:endParaRPr lang="nl-BE" sz="1900" dirty="0"/>
          </a:p>
          <a:p>
            <a:pPr marL="914400" lvl="1" indent="-457200" algn="l">
              <a:buFont typeface="Arial" panose="020B0604020202020204" pitchFamily="34" charset="0"/>
              <a:buChar char="•"/>
            </a:pPr>
            <a:r>
              <a:rPr lang="nl-BE" sz="1800" dirty="0"/>
              <a:t>Hoe lossen we dit op?</a:t>
            </a:r>
          </a:p>
          <a:p>
            <a:pPr marL="914400" lvl="1" indent="-457200" algn="l">
              <a:buFont typeface="Arial" panose="020B0604020202020204" pitchFamily="34" charset="0"/>
              <a:buChar char="•"/>
            </a:pPr>
            <a:endParaRPr lang="nl-BE" sz="2800"/>
          </a:p>
        </p:txBody>
      </p:sp>
      <p:pic>
        <p:nvPicPr>
          <p:cNvPr id="9" name="Afbeelding 8">
            <a:extLst>
              <a:ext uri="{FF2B5EF4-FFF2-40B4-BE49-F238E27FC236}">
                <a16:creationId xmlns:a16="http://schemas.microsoft.com/office/drawing/2014/main" id="{08EA6361-E627-48DC-BCD1-C43FE462321B}"/>
              </a:ext>
            </a:extLst>
          </p:cNvPr>
          <p:cNvPicPr>
            <a:picLocks noChangeAspect="1"/>
          </p:cNvPicPr>
          <p:nvPr/>
        </p:nvPicPr>
        <p:blipFill>
          <a:blip r:embed="rId3"/>
          <a:stretch>
            <a:fillRect/>
          </a:stretch>
        </p:blipFill>
        <p:spPr>
          <a:xfrm>
            <a:off x="-420503" y="325907"/>
            <a:ext cx="12695344" cy="5254288"/>
          </a:xfrm>
          <a:prstGeom prst="rect">
            <a:avLst/>
          </a:prstGeom>
        </p:spPr>
      </p:pic>
      <p:pic>
        <p:nvPicPr>
          <p:cNvPr id="3" name="Afbeelding 2" descr="Afbeelding met tekst, Lettertype, Graphics, logo&#10;&#10;Door AI gegenereerde inhoud is mogelijk onjuist.">
            <a:extLst>
              <a:ext uri="{FF2B5EF4-FFF2-40B4-BE49-F238E27FC236}">
                <a16:creationId xmlns:a16="http://schemas.microsoft.com/office/drawing/2014/main" id="{21967444-E1DE-6603-E335-36D9476BA6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59646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anim calcmode="lin" valueType="num">
                                      <p:cBhvr additive="base">
                                        <p:cTn id="7" dur="500" fill="hold"/>
                                        <p:tgtEl>
                                          <p:spTgt spid="1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43">
                                            <p:txEl>
                                              <p:pRg st="1" end="1"/>
                                            </p:txEl>
                                          </p:spTgt>
                                        </p:tgtEl>
                                        <p:attrNameLst>
                                          <p:attrName>style.visibility</p:attrName>
                                        </p:attrNameLst>
                                      </p:cBhvr>
                                      <p:to>
                                        <p:strVal val="visible"/>
                                      </p:to>
                                    </p:set>
                                    <p:anim calcmode="lin" valueType="num">
                                      <p:cBhvr additive="base">
                                        <p:cTn id="13" dur="500" fill="hold"/>
                                        <p:tgtEl>
                                          <p:spTgt spid="14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4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4">
                                            <p:txEl>
                                              <p:pRg st="1" end="1"/>
                                            </p:txEl>
                                          </p:spTgt>
                                        </p:tgtEl>
                                        <p:attrNameLst>
                                          <p:attrName>style.visibility</p:attrName>
                                        </p:attrNameLst>
                                      </p:cBhvr>
                                      <p:to>
                                        <p:strVal val="visible"/>
                                      </p:to>
                                    </p:set>
                                    <p:anim calcmode="lin" valueType="num">
                                      <p:cBhvr additive="base">
                                        <p:cTn id="19" dur="500" fill="hold"/>
                                        <p:tgtEl>
                                          <p:spTgt spid="14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F6C611-B5C0-3368-5CD6-5C7DA855B3CD}"/>
              </a:ext>
            </a:extLst>
          </p:cNvPr>
          <p:cNvPicPr>
            <a:picLocks noChangeAspect="1"/>
          </p:cNvPicPr>
          <p:nvPr/>
        </p:nvPicPr>
        <p:blipFill>
          <a:blip r:embed="rId3"/>
          <a:stretch>
            <a:fillRect/>
          </a:stretch>
        </p:blipFill>
        <p:spPr>
          <a:xfrm>
            <a:off x="1949732" y="304800"/>
            <a:ext cx="8831797" cy="6248400"/>
          </a:xfrm>
          <a:prstGeom prst="rect">
            <a:avLst/>
          </a:prstGeom>
        </p:spPr>
      </p:pic>
      <p:sp>
        <p:nvSpPr>
          <p:cNvPr id="10" name="Tekstvak 9"/>
          <p:cNvSpPr txBox="1"/>
          <p:nvPr/>
        </p:nvSpPr>
        <p:spPr>
          <a:xfrm>
            <a:off x="3148245" y="3934048"/>
            <a:ext cx="4305180" cy="830997"/>
          </a:xfrm>
          <a:prstGeom prst="rect">
            <a:avLst/>
          </a:prstGeom>
          <a:noFill/>
        </p:spPr>
        <p:txBody>
          <a:bodyPr wrap="square" rtlCol="0">
            <a:spAutoFit/>
          </a:bodyPr>
          <a:lstStyle/>
          <a:p>
            <a:pPr marL="2954338" indent="-2954338"/>
            <a:r>
              <a:rPr lang="nl-BE" sz="2400" dirty="0"/>
              <a:t> CO</a:t>
            </a:r>
            <a:r>
              <a:rPr lang="nl-BE" sz="2400" baseline="-25000" dirty="0"/>
              <a:t>2</a:t>
            </a:r>
            <a:r>
              <a:rPr lang="nl-BE" sz="2400" dirty="0"/>
              <a:t> uitstoot ~70-75% </a:t>
            </a:r>
          </a:p>
          <a:p>
            <a:pPr marL="2954338" indent="-2954338"/>
            <a:r>
              <a:rPr lang="nl-BE" sz="2400" dirty="0"/>
              <a:t>van uitstoot broeikasgassen</a:t>
            </a:r>
            <a:endParaRPr lang="nl-BE" sz="1800" dirty="0"/>
          </a:p>
        </p:txBody>
      </p:sp>
      <p:cxnSp>
        <p:nvCxnSpPr>
          <p:cNvPr id="13" name="Rechte verbindingslijn met pijl 3">
            <a:extLst>
              <a:ext uri="{FF2B5EF4-FFF2-40B4-BE49-F238E27FC236}">
                <a16:creationId xmlns:a16="http://schemas.microsoft.com/office/drawing/2014/main" id="{B1354521-B320-9072-FB4D-4A689BC4D091}"/>
              </a:ext>
            </a:extLst>
          </p:cNvPr>
          <p:cNvCxnSpPr>
            <a:cxnSpLocks/>
          </p:cNvCxnSpPr>
          <p:nvPr/>
        </p:nvCxnSpPr>
        <p:spPr>
          <a:xfrm>
            <a:off x="213633" y="2392880"/>
            <a:ext cx="1701209" cy="61668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F9FB254-A692-BE52-DABF-56AA15900CF7}"/>
              </a:ext>
            </a:extLst>
          </p:cNvPr>
          <p:cNvSpPr txBox="1"/>
          <p:nvPr/>
        </p:nvSpPr>
        <p:spPr>
          <a:xfrm>
            <a:off x="10274211" y="1718508"/>
            <a:ext cx="1663930" cy="400110"/>
          </a:xfrm>
          <a:prstGeom prst="rect">
            <a:avLst/>
          </a:prstGeom>
          <a:noFill/>
        </p:spPr>
        <p:txBody>
          <a:bodyPr wrap="square" lIns="91440" tIns="45720" rIns="91440" bIns="45720" rtlCol="0" anchor="t">
            <a:spAutoFit/>
          </a:bodyPr>
          <a:lstStyle/>
          <a:p>
            <a:r>
              <a:rPr lang="en-US" sz="2000" dirty="0"/>
              <a:t>x265 </a:t>
            </a:r>
            <a:r>
              <a:rPr lang="nl-BE" sz="1600" dirty="0"/>
              <a:t>CO</a:t>
            </a:r>
            <a:r>
              <a:rPr lang="nl-BE" sz="1600" baseline="-25000" dirty="0"/>
              <a:t>2</a:t>
            </a:r>
            <a:r>
              <a:rPr lang="nl-BE" sz="1600" dirty="0"/>
              <a:t> </a:t>
            </a:r>
            <a:endParaRPr lang="en-US" sz="1600" dirty="0"/>
          </a:p>
        </p:txBody>
      </p:sp>
      <p:sp>
        <p:nvSpPr>
          <p:cNvPr id="14" name="TextBox 13">
            <a:extLst>
              <a:ext uri="{FF2B5EF4-FFF2-40B4-BE49-F238E27FC236}">
                <a16:creationId xmlns:a16="http://schemas.microsoft.com/office/drawing/2014/main" id="{705978AB-C2A9-BAED-24E4-79087F79EB9C}"/>
              </a:ext>
            </a:extLst>
          </p:cNvPr>
          <p:cNvSpPr txBox="1"/>
          <p:nvPr/>
        </p:nvSpPr>
        <p:spPr>
          <a:xfrm>
            <a:off x="10272266" y="2125397"/>
            <a:ext cx="1360967" cy="400110"/>
          </a:xfrm>
          <a:prstGeom prst="rect">
            <a:avLst/>
          </a:prstGeom>
          <a:noFill/>
        </p:spPr>
        <p:txBody>
          <a:bodyPr wrap="square" lIns="91440" tIns="45720" rIns="91440" bIns="45720" rtlCol="0" anchor="t">
            <a:spAutoFit/>
          </a:bodyPr>
          <a:lstStyle/>
          <a:p>
            <a:r>
              <a:rPr lang="en-US" sz="2000" dirty="0"/>
              <a:t>x28</a:t>
            </a:r>
            <a:r>
              <a:rPr lang="nl-BE" sz="1600" dirty="0"/>
              <a:t> CO</a:t>
            </a:r>
            <a:r>
              <a:rPr lang="nl-BE" sz="1600" baseline="-25000" dirty="0"/>
              <a:t>2</a:t>
            </a:r>
            <a:r>
              <a:rPr lang="nl-BE" sz="1600" dirty="0"/>
              <a:t> </a:t>
            </a:r>
            <a:endParaRPr lang="en-US" sz="1600" dirty="0"/>
          </a:p>
        </p:txBody>
      </p:sp>
      <p:pic>
        <p:nvPicPr>
          <p:cNvPr id="2" name="Afbeelding 1" descr="Afbeelding met tekst, Lettertype, Graphics, logo&#10;&#10;Door AI gegenereerde inhoud is mogelijk onjuist.">
            <a:extLst>
              <a:ext uri="{FF2B5EF4-FFF2-40B4-BE49-F238E27FC236}">
                <a16:creationId xmlns:a16="http://schemas.microsoft.com/office/drawing/2014/main" id="{B28A6699-3416-C82E-A759-A12AADB6F0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347570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093F28-3A0D-4B42-912E-C87ED32F16B5}"/>
              </a:ext>
            </a:extLst>
          </p:cNvPr>
          <p:cNvPicPr>
            <a:picLocks noChangeAspect="1"/>
          </p:cNvPicPr>
          <p:nvPr/>
        </p:nvPicPr>
        <p:blipFill>
          <a:blip r:embed="rId3"/>
          <a:stretch>
            <a:fillRect/>
          </a:stretch>
        </p:blipFill>
        <p:spPr>
          <a:xfrm>
            <a:off x="2893097" y="123978"/>
            <a:ext cx="6979951" cy="6610044"/>
          </a:xfrm>
          <a:prstGeom prst="rect">
            <a:avLst/>
          </a:prstGeom>
        </p:spPr>
      </p:pic>
      <p:pic>
        <p:nvPicPr>
          <p:cNvPr id="2" name="Afbeelding 1" descr="Afbeelding met tekst, Lettertype, Graphics, logo&#10;&#10;Door AI gegenereerde inhoud is mogelijk onjuist.">
            <a:extLst>
              <a:ext uri="{FF2B5EF4-FFF2-40B4-BE49-F238E27FC236}">
                <a16:creationId xmlns:a16="http://schemas.microsoft.com/office/drawing/2014/main" id="{6D3DC0C8-8ADF-DB97-070F-C8CB42DD0C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1293420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10F4F4E-2914-4089-7753-FB6A85C4C94B}"/>
              </a:ext>
            </a:extLst>
          </p:cNvPr>
          <p:cNvPicPr>
            <a:picLocks noGrp="1" noChangeAspect="1"/>
          </p:cNvPicPr>
          <p:nvPr>
            <p:ph sz="half" idx="2"/>
          </p:nvPr>
        </p:nvPicPr>
        <p:blipFill>
          <a:blip r:embed="rId3"/>
          <a:stretch>
            <a:fillRect/>
          </a:stretch>
        </p:blipFill>
        <p:spPr>
          <a:xfrm>
            <a:off x="1318846" y="300090"/>
            <a:ext cx="9155723" cy="6253546"/>
          </a:xfrm>
          <a:prstGeom prst="rect">
            <a:avLst/>
          </a:prstGeom>
        </p:spPr>
      </p:pic>
      <p:pic>
        <p:nvPicPr>
          <p:cNvPr id="2" name="Afbeelding 1" descr="Afbeelding met tekst, Lettertype, Graphics, logo&#10;&#10;Door AI gegenereerde inhoud is mogelijk onjuist.">
            <a:extLst>
              <a:ext uri="{FF2B5EF4-FFF2-40B4-BE49-F238E27FC236}">
                <a16:creationId xmlns:a16="http://schemas.microsoft.com/office/drawing/2014/main" id="{15BE2222-F923-6B56-8394-910F915013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918062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698" y="2585811"/>
            <a:ext cx="10515600" cy="1325563"/>
          </a:xfrm>
        </p:spPr>
        <p:txBody>
          <a:bodyPr/>
          <a:lstStyle/>
          <a:p>
            <a:pPr algn="ctr"/>
            <a:r>
              <a:rPr lang="nl-BE"/>
              <a:t>Voor velen iets abstracts, een bijna kwaardaardig iets</a:t>
            </a:r>
            <a:endParaRPr lang="en-GB"/>
          </a:p>
        </p:txBody>
      </p:sp>
      <p:pic>
        <p:nvPicPr>
          <p:cNvPr id="3" name="Afbeelding 2" descr="Afbeelding met tekst, Lettertype, Graphics, logo&#10;&#10;Door AI gegenereerde inhoud is mogelijk onjuist.">
            <a:extLst>
              <a:ext uri="{FF2B5EF4-FFF2-40B4-BE49-F238E27FC236}">
                <a16:creationId xmlns:a16="http://schemas.microsoft.com/office/drawing/2014/main" id="{4F674484-B14B-364D-8435-4A6D032CD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4014310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1498031" y="5516375"/>
            <a:ext cx="10179103" cy="1200329"/>
          </a:xfrm>
          <a:prstGeom prst="rect">
            <a:avLst/>
          </a:prstGeom>
          <a:noFill/>
        </p:spPr>
        <p:txBody>
          <a:bodyPr wrap="square" lIns="91440" tIns="45720" rIns="91440" bIns="45720" rtlCol="0" anchor="t">
            <a:spAutoFit/>
          </a:bodyPr>
          <a:lstStyle/>
          <a:p>
            <a:pPr marL="2954020" indent="-2954020"/>
            <a:r>
              <a:rPr lang="nl-BE" sz="2400" b="1" u="sng" dirty="0"/>
              <a:t>Opdracht #1</a:t>
            </a:r>
            <a:r>
              <a:rPr lang="nl-BE" sz="2400" dirty="0"/>
              <a:t>: </a:t>
            </a:r>
            <a:r>
              <a:rPr lang="nl-BE" sz="2400" dirty="0">
                <a:sym typeface="Wingdings" panose="05000000000000000000" pitchFamily="2" charset="2"/>
              </a:rPr>
              <a:t> energietransitie</a:t>
            </a:r>
            <a:endParaRPr lang="nl-BE" sz="2400" dirty="0"/>
          </a:p>
          <a:p>
            <a:pPr marL="2954020" indent="-2954020"/>
            <a:r>
              <a:rPr lang="nl-BE" sz="2400" dirty="0"/>
              <a:t>Stap (snel) af van fossiele brandstoffen – emissies elke 10 jaar halveren</a:t>
            </a:r>
          </a:p>
          <a:p>
            <a:pPr marL="2954020" indent="-2954020"/>
            <a:r>
              <a:rPr lang="nl-BE" sz="2400" dirty="0"/>
              <a:t>-&gt; </a:t>
            </a:r>
            <a:r>
              <a:rPr lang="nl-BE" sz="2400" dirty="0" err="1"/>
              <a:t>efficienter</a:t>
            </a:r>
            <a:r>
              <a:rPr lang="nl-BE" sz="2400" dirty="0"/>
              <a:t> omgaan met energie, meer elektrisch (hernieuwbare energie)</a:t>
            </a:r>
          </a:p>
        </p:txBody>
      </p:sp>
      <p:sp>
        <p:nvSpPr>
          <p:cNvPr id="15" name="Google Shape;552;p56"/>
          <p:cNvSpPr txBox="1"/>
          <p:nvPr/>
        </p:nvSpPr>
        <p:spPr>
          <a:xfrm>
            <a:off x="2463000" y="271750"/>
            <a:ext cx="7266000" cy="708000"/>
          </a:xfrm>
          <a:prstGeom prst="rect">
            <a:avLst/>
          </a:prstGeom>
          <a:noFill/>
          <a:ln>
            <a:noFill/>
          </a:ln>
        </p:spPr>
        <p:txBody>
          <a:bodyPr spcFirstLastPara="1" wrap="square" lIns="91425" tIns="45700" rIns="91425" bIns="45700" anchor="t" anchorCtr="0">
            <a:noAutofit/>
          </a:bodyPr>
          <a:lstStyle/>
          <a:p>
            <a:pPr marL="359410" marR="0" lvl="0" indent="-359410" algn="l" rtl="0">
              <a:lnSpc>
                <a:spcPct val="100000"/>
              </a:lnSpc>
              <a:spcBef>
                <a:spcPts val="0"/>
              </a:spcBef>
              <a:spcAft>
                <a:spcPts val="0"/>
              </a:spcAft>
              <a:buClr>
                <a:srgbClr val="000000"/>
              </a:buClr>
              <a:buSzPts val="3600"/>
              <a:buFont typeface="Arial"/>
              <a:buNone/>
            </a:pPr>
            <a:r>
              <a:rPr lang="nl-BE" sz="3600" b="0" i="0" u="none" strike="noStrike" cap="none" dirty="0">
                <a:solidFill>
                  <a:schemeClr val="dk1"/>
                </a:solidFill>
                <a:latin typeface="Calibri"/>
                <a:ea typeface="Calibri"/>
                <a:cs typeface="Calibri"/>
                <a:sym typeface="Calibri"/>
              </a:rPr>
              <a:t> Wat moet er dan gebeuren?</a:t>
            </a:r>
            <a:endParaRPr lang="en-US" sz="3600" b="0" i="0" u="none" strike="noStrike" cap="none" dirty="0">
              <a:solidFill>
                <a:schemeClr val="dk1"/>
              </a:solidFill>
              <a:latin typeface="Calibri"/>
              <a:ea typeface="Calibri"/>
              <a:cs typeface="Calibri"/>
            </a:endParaRPr>
          </a:p>
        </p:txBody>
      </p:sp>
      <p:grpSp>
        <p:nvGrpSpPr>
          <p:cNvPr id="8" name="Group 1">
            <a:extLst>
              <a:ext uri="{FF2B5EF4-FFF2-40B4-BE49-F238E27FC236}">
                <a16:creationId xmlns:a16="http://schemas.microsoft.com/office/drawing/2014/main" id="{029EF173-4823-C27E-B131-3C4BC73BD76E}"/>
              </a:ext>
            </a:extLst>
          </p:cNvPr>
          <p:cNvGrpSpPr/>
          <p:nvPr/>
        </p:nvGrpSpPr>
        <p:grpSpPr>
          <a:xfrm>
            <a:off x="2856882" y="1234059"/>
            <a:ext cx="6063786" cy="4086225"/>
            <a:chOff x="2103120" y="1332913"/>
            <a:chExt cx="6063786" cy="4086225"/>
          </a:xfrm>
        </p:grpSpPr>
        <p:pic>
          <p:nvPicPr>
            <p:cNvPr id="9" name="Picture 9">
              <a:extLst>
                <a:ext uri="{FF2B5EF4-FFF2-40B4-BE49-F238E27FC236}">
                  <a16:creationId xmlns:a16="http://schemas.microsoft.com/office/drawing/2014/main" id="{F4207AE2-29EC-DA67-A8D8-2C04120E7F4C}"/>
                </a:ext>
              </a:extLst>
            </p:cNvPr>
            <p:cNvPicPr>
              <a:picLocks noChangeAspect="1"/>
            </p:cNvPicPr>
            <p:nvPr/>
          </p:nvPicPr>
          <p:blipFill rotWithShape="1">
            <a:blip r:embed="rId2"/>
            <a:srcRect l="1380"/>
            <a:stretch/>
          </p:blipFill>
          <p:spPr>
            <a:xfrm>
              <a:off x="2103120" y="1332913"/>
              <a:ext cx="6058852" cy="4086225"/>
            </a:xfrm>
            <a:prstGeom prst="rect">
              <a:avLst/>
            </a:prstGeom>
          </p:spPr>
        </p:pic>
        <p:pic>
          <p:nvPicPr>
            <p:cNvPr id="11" name="Picture 11">
              <a:extLst>
                <a:ext uri="{FF2B5EF4-FFF2-40B4-BE49-F238E27FC236}">
                  <a16:creationId xmlns:a16="http://schemas.microsoft.com/office/drawing/2014/main" id="{0E0EEA9E-FA2F-F710-D42A-1750120CD4F6}"/>
                </a:ext>
              </a:extLst>
            </p:cNvPr>
            <p:cNvPicPr>
              <a:picLocks noChangeAspect="1"/>
            </p:cNvPicPr>
            <p:nvPr/>
          </p:nvPicPr>
          <p:blipFill rotWithShape="1">
            <a:blip r:embed="rId2"/>
            <a:srcRect l="58931" t="31348" b="56777"/>
            <a:stretch/>
          </p:blipFill>
          <p:spPr>
            <a:xfrm>
              <a:off x="5637657" y="3210464"/>
              <a:ext cx="2523172" cy="485236"/>
            </a:xfrm>
            <a:prstGeom prst="rect">
              <a:avLst/>
            </a:prstGeom>
          </p:spPr>
        </p:pic>
        <p:pic>
          <p:nvPicPr>
            <p:cNvPr id="12" name="Picture 16">
              <a:extLst>
                <a:ext uri="{FF2B5EF4-FFF2-40B4-BE49-F238E27FC236}">
                  <a16:creationId xmlns:a16="http://schemas.microsoft.com/office/drawing/2014/main" id="{9491C2FB-E605-57D8-D710-86AB34083F9B}"/>
                </a:ext>
              </a:extLst>
            </p:cNvPr>
            <p:cNvPicPr>
              <a:picLocks noChangeAspect="1"/>
            </p:cNvPicPr>
            <p:nvPr/>
          </p:nvPicPr>
          <p:blipFill rotWithShape="1">
            <a:blip r:embed="rId2"/>
            <a:srcRect l="58931" t="45062" b="40680"/>
            <a:stretch/>
          </p:blipFill>
          <p:spPr>
            <a:xfrm>
              <a:off x="5643734" y="2773597"/>
              <a:ext cx="2523172" cy="582619"/>
            </a:xfrm>
            <a:prstGeom prst="rect">
              <a:avLst/>
            </a:prstGeom>
          </p:spPr>
        </p:pic>
      </p:grpSp>
      <p:cxnSp>
        <p:nvCxnSpPr>
          <p:cNvPr id="13" name="Rechte verbindingslijn met pijl 3">
            <a:extLst>
              <a:ext uri="{FF2B5EF4-FFF2-40B4-BE49-F238E27FC236}">
                <a16:creationId xmlns:a16="http://schemas.microsoft.com/office/drawing/2014/main" id="{B1354521-B320-9072-FB4D-4A689BC4D091}"/>
              </a:ext>
            </a:extLst>
          </p:cNvPr>
          <p:cNvCxnSpPr>
            <a:cxnSpLocks/>
          </p:cNvCxnSpPr>
          <p:nvPr/>
        </p:nvCxnSpPr>
        <p:spPr>
          <a:xfrm flipV="1">
            <a:off x="2372497" y="2801260"/>
            <a:ext cx="1883417" cy="271511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Afbeelding 1" descr="Afbeelding met tekst, Lettertype, Graphics, logo&#10;&#10;Door AI gegenereerde inhoud is mogelijk onjuist.">
            <a:extLst>
              <a:ext uri="{FF2B5EF4-FFF2-40B4-BE49-F238E27FC236}">
                <a16:creationId xmlns:a16="http://schemas.microsoft.com/office/drawing/2014/main" id="{E1F409EA-0D3C-E1A9-24DB-6C7492168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184926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2D85C-4AA8-5D64-6D79-055409BDE2FD}"/>
            </a:ext>
          </a:extLst>
        </p:cNvPr>
        <p:cNvGrpSpPr/>
        <p:nvPr/>
      </p:nvGrpSpPr>
      <p:grpSpPr>
        <a:xfrm>
          <a:off x="0" y="0"/>
          <a:ext cx="0" cy="0"/>
          <a:chOff x="0" y="0"/>
          <a:chExt cx="0" cy="0"/>
        </a:xfrm>
      </p:grpSpPr>
      <p:sp>
        <p:nvSpPr>
          <p:cNvPr id="15" name="Google Shape;552;p56">
            <a:extLst>
              <a:ext uri="{FF2B5EF4-FFF2-40B4-BE49-F238E27FC236}">
                <a16:creationId xmlns:a16="http://schemas.microsoft.com/office/drawing/2014/main" id="{B01842B5-6C3C-E7AC-4EC0-9ED490712C29}"/>
              </a:ext>
            </a:extLst>
          </p:cNvPr>
          <p:cNvSpPr txBox="1"/>
          <p:nvPr/>
        </p:nvSpPr>
        <p:spPr>
          <a:xfrm>
            <a:off x="2463000" y="271750"/>
            <a:ext cx="7266000" cy="708000"/>
          </a:xfrm>
          <a:prstGeom prst="rect">
            <a:avLst/>
          </a:prstGeom>
          <a:noFill/>
          <a:ln>
            <a:noFill/>
          </a:ln>
        </p:spPr>
        <p:txBody>
          <a:bodyPr spcFirstLastPara="1" wrap="square" lIns="91425" tIns="45700" rIns="91425" bIns="45700" anchor="t" anchorCtr="0">
            <a:noAutofit/>
          </a:bodyPr>
          <a:lstStyle/>
          <a:p>
            <a:pPr marL="359410" marR="0" lvl="0" indent="-359410" algn="l" rtl="0">
              <a:lnSpc>
                <a:spcPct val="100000"/>
              </a:lnSpc>
              <a:spcBef>
                <a:spcPts val="0"/>
              </a:spcBef>
              <a:spcAft>
                <a:spcPts val="0"/>
              </a:spcAft>
              <a:buClr>
                <a:srgbClr val="000000"/>
              </a:buClr>
              <a:buSzPts val="3600"/>
              <a:buFont typeface="Arial"/>
              <a:buNone/>
            </a:pPr>
            <a:r>
              <a:rPr lang="nl-BE" sz="3600" dirty="0">
                <a:solidFill>
                  <a:schemeClr val="dk1"/>
                </a:solidFill>
                <a:latin typeface="Calibri"/>
                <a:ea typeface="Calibri"/>
                <a:cs typeface="Calibri"/>
                <a:sym typeface="Calibri"/>
              </a:rPr>
              <a:t>Wat</a:t>
            </a:r>
            <a:r>
              <a:rPr lang="nl-BE" sz="3600" b="0" i="0" u="none" strike="noStrike" cap="none" dirty="0">
                <a:solidFill>
                  <a:schemeClr val="dk1"/>
                </a:solidFill>
                <a:latin typeface="Calibri"/>
                <a:ea typeface="Calibri"/>
                <a:cs typeface="Calibri"/>
                <a:sym typeface="Calibri"/>
              </a:rPr>
              <a:t> moet er dan gebeuren?</a:t>
            </a:r>
            <a:endParaRPr lang="en-US" sz="3600" b="0" i="0" u="none" strike="noStrike" cap="none" dirty="0">
              <a:solidFill>
                <a:schemeClr val="dk1"/>
              </a:solidFill>
              <a:latin typeface="Calibri"/>
              <a:ea typeface="Calibri"/>
              <a:cs typeface="Calibri"/>
            </a:endParaRPr>
          </a:p>
        </p:txBody>
      </p:sp>
      <p:grpSp>
        <p:nvGrpSpPr>
          <p:cNvPr id="8" name="Group 1">
            <a:extLst>
              <a:ext uri="{FF2B5EF4-FFF2-40B4-BE49-F238E27FC236}">
                <a16:creationId xmlns:a16="http://schemas.microsoft.com/office/drawing/2014/main" id="{CB7CED34-F973-B372-CF4B-9ACB138DDB61}"/>
              </a:ext>
            </a:extLst>
          </p:cNvPr>
          <p:cNvGrpSpPr/>
          <p:nvPr/>
        </p:nvGrpSpPr>
        <p:grpSpPr>
          <a:xfrm>
            <a:off x="2856882" y="1234059"/>
            <a:ext cx="6063786" cy="4086225"/>
            <a:chOff x="2103120" y="1332913"/>
            <a:chExt cx="6063786" cy="4086225"/>
          </a:xfrm>
        </p:grpSpPr>
        <p:pic>
          <p:nvPicPr>
            <p:cNvPr id="9" name="Picture 9">
              <a:extLst>
                <a:ext uri="{FF2B5EF4-FFF2-40B4-BE49-F238E27FC236}">
                  <a16:creationId xmlns:a16="http://schemas.microsoft.com/office/drawing/2014/main" id="{068D7E27-4CE7-B1D1-E3F2-4602C6C1D840}"/>
                </a:ext>
              </a:extLst>
            </p:cNvPr>
            <p:cNvPicPr>
              <a:picLocks noChangeAspect="1"/>
            </p:cNvPicPr>
            <p:nvPr/>
          </p:nvPicPr>
          <p:blipFill rotWithShape="1">
            <a:blip r:embed="rId3"/>
            <a:srcRect l="1380"/>
            <a:stretch/>
          </p:blipFill>
          <p:spPr>
            <a:xfrm>
              <a:off x="2103120" y="1332913"/>
              <a:ext cx="6058852" cy="4086225"/>
            </a:xfrm>
            <a:prstGeom prst="rect">
              <a:avLst/>
            </a:prstGeom>
          </p:spPr>
        </p:pic>
        <p:pic>
          <p:nvPicPr>
            <p:cNvPr id="11" name="Picture 11">
              <a:extLst>
                <a:ext uri="{FF2B5EF4-FFF2-40B4-BE49-F238E27FC236}">
                  <a16:creationId xmlns:a16="http://schemas.microsoft.com/office/drawing/2014/main" id="{45156A18-8C9B-B1BE-6BF3-CA9BDD6D4682}"/>
                </a:ext>
              </a:extLst>
            </p:cNvPr>
            <p:cNvPicPr>
              <a:picLocks noChangeAspect="1"/>
            </p:cNvPicPr>
            <p:nvPr/>
          </p:nvPicPr>
          <p:blipFill rotWithShape="1">
            <a:blip r:embed="rId3"/>
            <a:srcRect l="58931" t="31348" b="56777"/>
            <a:stretch/>
          </p:blipFill>
          <p:spPr>
            <a:xfrm>
              <a:off x="5637657" y="3210464"/>
              <a:ext cx="2523172" cy="485236"/>
            </a:xfrm>
            <a:prstGeom prst="rect">
              <a:avLst/>
            </a:prstGeom>
          </p:spPr>
        </p:pic>
        <p:pic>
          <p:nvPicPr>
            <p:cNvPr id="12" name="Picture 16">
              <a:extLst>
                <a:ext uri="{FF2B5EF4-FFF2-40B4-BE49-F238E27FC236}">
                  <a16:creationId xmlns:a16="http://schemas.microsoft.com/office/drawing/2014/main" id="{EE5DD153-2C47-06B8-4B2D-3763C9A10610}"/>
                </a:ext>
              </a:extLst>
            </p:cNvPr>
            <p:cNvPicPr>
              <a:picLocks noChangeAspect="1"/>
            </p:cNvPicPr>
            <p:nvPr/>
          </p:nvPicPr>
          <p:blipFill rotWithShape="1">
            <a:blip r:embed="rId3"/>
            <a:srcRect l="58931" t="45062" b="40680"/>
            <a:stretch/>
          </p:blipFill>
          <p:spPr>
            <a:xfrm>
              <a:off x="5643734" y="2773597"/>
              <a:ext cx="2523172" cy="582619"/>
            </a:xfrm>
            <a:prstGeom prst="rect">
              <a:avLst/>
            </a:prstGeom>
          </p:spPr>
        </p:pic>
      </p:grpSp>
      <p:sp>
        <p:nvSpPr>
          <p:cNvPr id="2" name="Tekstvak 10">
            <a:extLst>
              <a:ext uri="{FF2B5EF4-FFF2-40B4-BE49-F238E27FC236}">
                <a16:creationId xmlns:a16="http://schemas.microsoft.com/office/drawing/2014/main" id="{FEB451B3-5232-E392-A260-7BFD119200B6}"/>
              </a:ext>
            </a:extLst>
          </p:cNvPr>
          <p:cNvSpPr txBox="1"/>
          <p:nvPr/>
        </p:nvSpPr>
        <p:spPr>
          <a:xfrm>
            <a:off x="730559" y="5134913"/>
            <a:ext cx="10926256" cy="1569660"/>
          </a:xfrm>
          <a:prstGeom prst="rect">
            <a:avLst/>
          </a:prstGeom>
          <a:noFill/>
        </p:spPr>
        <p:txBody>
          <a:bodyPr wrap="square" rtlCol="0">
            <a:spAutoFit/>
          </a:bodyPr>
          <a:lstStyle/>
          <a:p>
            <a:r>
              <a:rPr lang="nl-BE" sz="2400" b="1" u="sng" dirty="0"/>
              <a:t>Opdracht #2</a:t>
            </a:r>
            <a:r>
              <a:rPr lang="nl-BE" sz="2400" dirty="0"/>
              <a:t>:</a:t>
            </a:r>
          </a:p>
          <a:p>
            <a:r>
              <a:rPr lang="nl-BE" sz="2400" dirty="0"/>
              <a:t>Landbouw en landgebruik:</a:t>
            </a:r>
          </a:p>
          <a:p>
            <a:pPr marL="342900" indent="-342900">
              <a:buFont typeface="Wingdings" panose="05000000000000000000" pitchFamily="2" charset="2"/>
              <a:buChar char="Ø"/>
            </a:pPr>
            <a:r>
              <a:rPr lang="nl-BE" sz="2400" dirty="0"/>
              <a:t>Stop ontbossing en zorg voor natuurherstel</a:t>
            </a:r>
          </a:p>
          <a:p>
            <a:pPr marL="342900" indent="-342900">
              <a:buFont typeface="Wingdings" panose="05000000000000000000" pitchFamily="2" charset="2"/>
              <a:buChar char="Ø"/>
            </a:pPr>
            <a:r>
              <a:rPr lang="nl-BE" sz="2400" dirty="0"/>
              <a:t>Reduceer CH</a:t>
            </a:r>
            <a:r>
              <a:rPr lang="nl-BE" sz="2400" baseline="-25000" dirty="0"/>
              <a:t>4</a:t>
            </a:r>
            <a:r>
              <a:rPr lang="nl-BE" sz="2400" dirty="0"/>
              <a:t> en N</a:t>
            </a:r>
            <a:r>
              <a:rPr lang="nl-BE" sz="2400" baseline="-25000" dirty="0"/>
              <a:t>2</a:t>
            </a:r>
            <a:r>
              <a:rPr lang="nl-BE" sz="2400" dirty="0"/>
              <a:t>O emissies = minder veeteelt, stop kunstmest</a:t>
            </a:r>
          </a:p>
        </p:txBody>
      </p:sp>
      <p:cxnSp>
        <p:nvCxnSpPr>
          <p:cNvPr id="3" name="Rechte verbindingslijn met pijl 3">
            <a:extLst>
              <a:ext uri="{FF2B5EF4-FFF2-40B4-BE49-F238E27FC236}">
                <a16:creationId xmlns:a16="http://schemas.microsoft.com/office/drawing/2014/main" id="{C4E27EC0-52AF-9E3C-C361-C6DD97375D05}"/>
              </a:ext>
            </a:extLst>
          </p:cNvPr>
          <p:cNvCxnSpPr>
            <a:cxnSpLocks/>
          </p:cNvCxnSpPr>
          <p:nvPr/>
        </p:nvCxnSpPr>
        <p:spPr>
          <a:xfrm flipV="1">
            <a:off x="1853514" y="4639308"/>
            <a:ext cx="1839824" cy="495605"/>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Afbeelding 3" descr="Afbeelding met tekst, Lettertype, Graphics, logo&#10;&#10;Door AI gegenereerde inhoud is mogelijk onjuist.">
            <a:extLst>
              <a:ext uri="{FF2B5EF4-FFF2-40B4-BE49-F238E27FC236}">
                <a16:creationId xmlns:a16="http://schemas.microsoft.com/office/drawing/2014/main" id="{9974CC2E-6938-185D-D4C0-D7526B81A3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250694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imeline&#10;&#10;Description automatically generated">
            <a:extLst>
              <a:ext uri="{FF2B5EF4-FFF2-40B4-BE49-F238E27FC236}">
                <a16:creationId xmlns:a16="http://schemas.microsoft.com/office/drawing/2014/main" id="{C02DF2FF-BF15-4DFE-8D99-8F0BCC927E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872" y="0"/>
            <a:ext cx="10850255" cy="6858000"/>
          </a:xfrm>
          <a:prstGeom prst="rect">
            <a:avLst/>
          </a:prstGeom>
        </p:spPr>
      </p:pic>
      <p:sp>
        <p:nvSpPr>
          <p:cNvPr id="4" name="Arrow: Right 3">
            <a:extLst>
              <a:ext uri="{FF2B5EF4-FFF2-40B4-BE49-F238E27FC236}">
                <a16:creationId xmlns:a16="http://schemas.microsoft.com/office/drawing/2014/main" id="{05EEEAB2-27A1-7102-327D-DA020C8088CE}"/>
              </a:ext>
            </a:extLst>
          </p:cNvPr>
          <p:cNvSpPr/>
          <p:nvPr/>
        </p:nvSpPr>
        <p:spPr>
          <a:xfrm rot="11359430">
            <a:off x="5245893" y="4158868"/>
            <a:ext cx="1700212" cy="4714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C4DAA0B-0018-BC1E-9C23-DC7A873DE296}"/>
              </a:ext>
            </a:extLst>
          </p:cNvPr>
          <p:cNvSpPr txBox="1"/>
          <p:nvPr/>
        </p:nvSpPr>
        <p:spPr>
          <a:xfrm>
            <a:off x="7115175" y="4164804"/>
            <a:ext cx="3657600" cy="1200329"/>
          </a:xfrm>
          <a:prstGeom prst="rect">
            <a:avLst/>
          </a:prstGeom>
          <a:noFill/>
        </p:spPr>
        <p:txBody>
          <a:bodyPr wrap="square" rtlCol="0">
            <a:spAutoFit/>
          </a:bodyPr>
          <a:lstStyle/>
          <a:p>
            <a:r>
              <a:rPr lang="en-US" sz="2400" dirty="0" err="1"/>
              <a:t>Landbouw</a:t>
            </a:r>
            <a:r>
              <a:rPr lang="en-US" sz="2400" dirty="0"/>
              <a:t> </a:t>
            </a:r>
            <a:r>
              <a:rPr lang="en-US" sz="2400" dirty="0" err="1"/>
              <a:t>voedt</a:t>
            </a:r>
            <a:r>
              <a:rPr lang="en-US" sz="2400" dirty="0"/>
              <a:t> </a:t>
            </a:r>
            <a:r>
              <a:rPr lang="en-US" sz="2400" dirty="0" err="1"/>
              <a:t>vooral</a:t>
            </a:r>
            <a:r>
              <a:rPr lang="en-US" sz="2400" dirty="0"/>
              <a:t> vee </a:t>
            </a:r>
            <a:r>
              <a:rPr lang="en-US" sz="2400" dirty="0" err="1"/>
              <a:t>ipv</a:t>
            </a:r>
            <a:r>
              <a:rPr lang="en-US" sz="2400" dirty="0"/>
              <a:t> </a:t>
            </a:r>
            <a:r>
              <a:rPr lang="en-US" sz="2400" dirty="0" err="1"/>
              <a:t>mensen</a:t>
            </a:r>
            <a:endParaRPr lang="en-US" sz="2400" dirty="0"/>
          </a:p>
          <a:p>
            <a:endParaRPr lang="en-US" sz="2400" dirty="0"/>
          </a:p>
        </p:txBody>
      </p:sp>
      <p:sp>
        <p:nvSpPr>
          <p:cNvPr id="2" name="TextBox 1">
            <a:extLst>
              <a:ext uri="{FF2B5EF4-FFF2-40B4-BE49-F238E27FC236}">
                <a16:creationId xmlns:a16="http://schemas.microsoft.com/office/drawing/2014/main" id="{6FEB4162-DD4F-1873-1EDD-036B7869C0FF}"/>
              </a:ext>
            </a:extLst>
          </p:cNvPr>
          <p:cNvSpPr txBox="1"/>
          <p:nvPr/>
        </p:nvSpPr>
        <p:spPr>
          <a:xfrm>
            <a:off x="2708594" y="3660582"/>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77% </a:t>
            </a:r>
          </a:p>
        </p:txBody>
      </p:sp>
      <p:sp>
        <p:nvSpPr>
          <p:cNvPr id="3" name="TextBox 2">
            <a:extLst>
              <a:ext uri="{FF2B5EF4-FFF2-40B4-BE49-F238E27FC236}">
                <a16:creationId xmlns:a16="http://schemas.microsoft.com/office/drawing/2014/main" id="{35036AF4-CD43-D70F-7F70-8A9BA285740D}"/>
              </a:ext>
            </a:extLst>
          </p:cNvPr>
          <p:cNvSpPr txBox="1"/>
          <p:nvPr/>
        </p:nvSpPr>
        <p:spPr>
          <a:xfrm>
            <a:off x="4367787" y="3660582"/>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23%</a:t>
            </a:r>
          </a:p>
        </p:txBody>
      </p:sp>
      <p:sp>
        <p:nvSpPr>
          <p:cNvPr id="6" name="TextBox 5">
            <a:extLst>
              <a:ext uri="{FF2B5EF4-FFF2-40B4-BE49-F238E27FC236}">
                <a16:creationId xmlns:a16="http://schemas.microsoft.com/office/drawing/2014/main" id="{DAD8A0AB-07A5-8D8F-B971-458B83D16A15}"/>
              </a:ext>
            </a:extLst>
          </p:cNvPr>
          <p:cNvSpPr txBox="1"/>
          <p:nvPr/>
        </p:nvSpPr>
        <p:spPr>
          <a:xfrm>
            <a:off x="2278431" y="5184581"/>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18%</a:t>
            </a:r>
          </a:p>
        </p:txBody>
      </p:sp>
      <p:sp>
        <p:nvSpPr>
          <p:cNvPr id="7" name="TextBox 6">
            <a:extLst>
              <a:ext uri="{FF2B5EF4-FFF2-40B4-BE49-F238E27FC236}">
                <a16:creationId xmlns:a16="http://schemas.microsoft.com/office/drawing/2014/main" id="{3F852409-C00E-934F-A0F4-C1418D2342E8}"/>
              </a:ext>
            </a:extLst>
          </p:cNvPr>
          <p:cNvSpPr txBox="1"/>
          <p:nvPr/>
        </p:nvSpPr>
        <p:spPr>
          <a:xfrm>
            <a:off x="4502980" y="5000226"/>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82% </a:t>
            </a:r>
          </a:p>
        </p:txBody>
      </p:sp>
      <p:sp>
        <p:nvSpPr>
          <p:cNvPr id="8" name="TextBox 7">
            <a:extLst>
              <a:ext uri="{FF2B5EF4-FFF2-40B4-BE49-F238E27FC236}">
                <a16:creationId xmlns:a16="http://schemas.microsoft.com/office/drawing/2014/main" id="{1358E6B4-33D8-4433-C5C1-D5FE935103CC}"/>
              </a:ext>
            </a:extLst>
          </p:cNvPr>
          <p:cNvSpPr txBox="1"/>
          <p:nvPr/>
        </p:nvSpPr>
        <p:spPr>
          <a:xfrm>
            <a:off x="4502979" y="6020322"/>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63% </a:t>
            </a:r>
          </a:p>
        </p:txBody>
      </p:sp>
      <p:sp>
        <p:nvSpPr>
          <p:cNvPr id="9" name="TextBox 8">
            <a:extLst>
              <a:ext uri="{FF2B5EF4-FFF2-40B4-BE49-F238E27FC236}">
                <a16:creationId xmlns:a16="http://schemas.microsoft.com/office/drawing/2014/main" id="{6B2EB7A3-740F-CB81-ACEC-D285101B9C25}"/>
              </a:ext>
            </a:extLst>
          </p:cNvPr>
          <p:cNvSpPr txBox="1"/>
          <p:nvPr/>
        </p:nvSpPr>
        <p:spPr>
          <a:xfrm>
            <a:off x="2278430" y="5725677"/>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37% </a:t>
            </a:r>
          </a:p>
        </p:txBody>
      </p:sp>
      <p:pic>
        <p:nvPicPr>
          <p:cNvPr id="10" name="Afbeelding 9" descr="Afbeelding met tekst, Lettertype, Graphics, logo&#10;&#10;Door AI gegenereerde inhoud is mogelijk onjuist.">
            <a:extLst>
              <a:ext uri="{FF2B5EF4-FFF2-40B4-BE49-F238E27FC236}">
                <a16:creationId xmlns:a16="http://schemas.microsoft.com/office/drawing/2014/main" id="{D033CCF1-6B06-0C75-FB8F-D45372BBF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1390683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C24B9C5-9937-4405-9E8F-271551EB52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43637" y="-92597"/>
            <a:ext cx="7807988" cy="7750679"/>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descr="Afbeelding met tekst, Lettertype, Graphics, logo&#10;&#10;Door AI gegenereerde inhoud is mogelijk onjuist.">
            <a:extLst>
              <a:ext uri="{FF2B5EF4-FFF2-40B4-BE49-F238E27FC236}">
                <a16:creationId xmlns:a16="http://schemas.microsoft.com/office/drawing/2014/main" id="{D1C0D739-41A0-CACA-AFAA-51EF41EFC8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493145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Voeding | Gezond Leven">
            <a:extLst>
              <a:ext uri="{FF2B5EF4-FFF2-40B4-BE49-F238E27FC236}">
                <a16:creationId xmlns:a16="http://schemas.microsoft.com/office/drawing/2014/main" id="{0417B688-8C5E-8D30-7E7E-84DF1F24D46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31625" y="300904"/>
            <a:ext cx="7170421" cy="6256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7B27931-5C85-789A-B561-55AE4E795AA4}"/>
              </a:ext>
            </a:extLst>
          </p:cNvPr>
          <p:cNvSpPr txBox="1"/>
          <p:nvPr/>
        </p:nvSpPr>
        <p:spPr>
          <a:xfrm>
            <a:off x="140368" y="2967789"/>
            <a:ext cx="307807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dirty="0" err="1"/>
              <a:t>Waar</a:t>
            </a:r>
            <a:r>
              <a:rPr lang="en-US" dirty="0"/>
              <a:t> </a:t>
            </a:r>
            <a:r>
              <a:rPr lang="en-US" dirty="0" err="1"/>
              <a:t>vinden</a:t>
            </a:r>
            <a:r>
              <a:rPr lang="en-US" dirty="0"/>
              <a:t> we het rood </a:t>
            </a:r>
            <a:r>
              <a:rPr lang="en-US" dirty="0" err="1"/>
              <a:t>vlees</a:t>
            </a:r>
            <a:r>
              <a:rPr lang="en-US" dirty="0"/>
              <a:t> </a:t>
            </a:r>
            <a:r>
              <a:rPr lang="en-US" dirty="0" err="1"/>
              <a:t>terug</a:t>
            </a:r>
            <a:r>
              <a:rPr lang="en-US" dirty="0"/>
              <a:t> in de </a:t>
            </a:r>
            <a:r>
              <a:rPr lang="en-US" dirty="0" err="1"/>
              <a:t>voedingsdriehoek</a:t>
            </a:r>
            <a:r>
              <a:rPr lang="en-US" dirty="0"/>
              <a:t>?</a:t>
            </a:r>
            <a:endParaRPr lang="en-US"/>
          </a:p>
        </p:txBody>
      </p:sp>
      <p:sp>
        <p:nvSpPr>
          <p:cNvPr id="4" name="TextBox 3">
            <a:extLst>
              <a:ext uri="{FF2B5EF4-FFF2-40B4-BE49-F238E27FC236}">
                <a16:creationId xmlns:a16="http://schemas.microsoft.com/office/drawing/2014/main" id="{E8727F22-8140-865C-812D-D6E33E66A45D}"/>
              </a:ext>
            </a:extLst>
          </p:cNvPr>
          <p:cNvSpPr txBox="1"/>
          <p:nvPr/>
        </p:nvSpPr>
        <p:spPr>
          <a:xfrm>
            <a:off x="140367" y="3960393"/>
            <a:ext cx="33086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dirty="0"/>
              <a:t>Wat </a:t>
            </a:r>
            <a:r>
              <a:rPr lang="en-US" dirty="0" err="1"/>
              <a:t>betekent</a:t>
            </a:r>
            <a:r>
              <a:rPr lang="en-US" dirty="0"/>
              <a:t> </a:t>
            </a:r>
            <a:r>
              <a:rPr lang="en-US" dirty="0" err="1"/>
              <a:t>dat</a:t>
            </a:r>
            <a:r>
              <a:rPr lang="en-US" dirty="0"/>
              <a:t> dan </a:t>
            </a:r>
            <a:r>
              <a:rPr lang="en-US" dirty="0" err="1"/>
              <a:t>voor</a:t>
            </a:r>
            <a:r>
              <a:rPr lang="en-US" dirty="0"/>
              <a:t> </a:t>
            </a:r>
            <a:r>
              <a:rPr lang="en-US" dirty="0" err="1"/>
              <a:t>onze</a:t>
            </a:r>
            <a:r>
              <a:rPr lang="en-US" dirty="0"/>
              <a:t> </a:t>
            </a:r>
            <a:r>
              <a:rPr lang="en-US" dirty="0" err="1"/>
              <a:t>gezondheid</a:t>
            </a:r>
            <a:r>
              <a:rPr lang="en-US" dirty="0"/>
              <a:t>?</a:t>
            </a:r>
            <a:endParaRPr lang="en-US"/>
          </a:p>
        </p:txBody>
      </p:sp>
      <p:pic>
        <p:nvPicPr>
          <p:cNvPr id="2" name="Afbeelding 1" descr="Afbeelding met tekst, Lettertype, Graphics, logo&#10;&#10;Door AI gegenereerde inhoud is mogelijk onjuist.">
            <a:extLst>
              <a:ext uri="{FF2B5EF4-FFF2-40B4-BE49-F238E27FC236}">
                <a16:creationId xmlns:a16="http://schemas.microsoft.com/office/drawing/2014/main" id="{2BC9A688-1BE7-6CB8-A556-627CC3E8E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527019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86DA0E2E-7644-939B-46DE-AE54B1782C0B}"/>
              </a:ext>
            </a:extLst>
          </p:cNvPr>
          <p:cNvSpPr txBox="1"/>
          <p:nvPr/>
        </p:nvSpPr>
        <p:spPr>
          <a:xfrm>
            <a:off x="5916186" y="346191"/>
            <a:ext cx="5953899" cy="5324535"/>
          </a:xfrm>
          <a:prstGeom prst="rect">
            <a:avLst/>
          </a:prstGeom>
          <a:noFill/>
        </p:spPr>
        <p:txBody>
          <a:bodyPr wrap="square" lIns="91440" tIns="45720" rIns="91440" bIns="45720" anchor="t">
            <a:spAutoFit/>
          </a:bodyPr>
          <a:lstStyle/>
          <a:p>
            <a:pPr algn="l">
              <a:buNone/>
            </a:pPr>
            <a:r>
              <a:rPr lang="nl-BE" sz="2000" b="1" i="0" dirty="0">
                <a:solidFill>
                  <a:srgbClr val="000000"/>
                </a:solidFill>
                <a:effectLst/>
                <a:latin typeface="Aptos"/>
              </a:rPr>
              <a:t>De 3 belangrijkste adviezen</a:t>
            </a:r>
            <a:r>
              <a:rPr lang="nl-BE" sz="2000" b="1" dirty="0">
                <a:latin typeface="Aptos"/>
              </a:rPr>
              <a:t> Hoge Gezondheidsraad (FOD Volksgezondheid):</a:t>
            </a:r>
            <a:endParaRPr lang="nl-BE" sz="2000" b="0" i="0" dirty="0">
              <a:solidFill>
                <a:srgbClr val="000000"/>
              </a:solidFill>
              <a:effectLst/>
              <a:latin typeface="Aptos"/>
            </a:endParaRPr>
          </a:p>
          <a:p>
            <a:pPr algn="l">
              <a:buNone/>
            </a:pPr>
            <a:endParaRPr lang="nl-BE" sz="2000" b="0" i="0" dirty="0">
              <a:solidFill>
                <a:srgbClr val="000000"/>
              </a:solidFill>
              <a:effectLst/>
              <a:latin typeface="Aptos"/>
            </a:endParaRPr>
          </a:p>
          <a:p>
            <a:pPr algn="l">
              <a:buFont typeface="+mj-lt"/>
              <a:buAutoNum type="arabicPeriod"/>
            </a:pPr>
            <a:r>
              <a:rPr lang="nl-BE" sz="2000" b="0" i="0" dirty="0">
                <a:solidFill>
                  <a:srgbClr val="000000"/>
                </a:solidFill>
                <a:effectLst/>
                <a:latin typeface="Aptos"/>
              </a:rPr>
              <a:t>Eet elke dag ten minste 125 gram </a:t>
            </a:r>
            <a:r>
              <a:rPr lang="nl-BE" sz="2000" b="1" i="0" dirty="0">
                <a:solidFill>
                  <a:srgbClr val="000000"/>
                </a:solidFill>
                <a:effectLst/>
                <a:latin typeface="Aptos"/>
              </a:rPr>
              <a:t>volle</a:t>
            </a:r>
            <a:r>
              <a:rPr lang="nl-BE" sz="2000" b="0" i="0" dirty="0">
                <a:solidFill>
                  <a:srgbClr val="000000"/>
                </a:solidFill>
                <a:effectLst/>
                <a:latin typeface="Aptos"/>
              </a:rPr>
              <a:t> in plaats van geraffineerde </a:t>
            </a:r>
            <a:r>
              <a:rPr lang="nl-BE" sz="2000" b="1" i="0" dirty="0">
                <a:solidFill>
                  <a:srgbClr val="000000"/>
                </a:solidFill>
                <a:effectLst/>
                <a:latin typeface="Aptos"/>
              </a:rPr>
              <a:t>graanproducten</a:t>
            </a:r>
            <a:r>
              <a:rPr lang="nl-BE" sz="2000" b="0" i="0" dirty="0">
                <a:solidFill>
                  <a:srgbClr val="000000"/>
                </a:solidFill>
                <a:effectLst/>
                <a:latin typeface="Aptos"/>
              </a:rPr>
              <a:t>. Vervang wit brood of witte pasta door volkorenvarianten.</a:t>
            </a:r>
          </a:p>
          <a:p>
            <a:pPr algn="l">
              <a:buFont typeface="+mj-lt"/>
              <a:buAutoNum type="arabicPeriod"/>
            </a:pPr>
            <a:endParaRPr lang="nl-BE" sz="2000" b="0" i="0" dirty="0">
              <a:solidFill>
                <a:srgbClr val="000000"/>
              </a:solidFill>
              <a:effectLst/>
              <a:latin typeface="Aptos"/>
            </a:endParaRPr>
          </a:p>
          <a:p>
            <a:pPr algn="l">
              <a:buFont typeface="+mj-lt"/>
              <a:buAutoNum type="arabicPeriod"/>
            </a:pPr>
            <a:r>
              <a:rPr lang="nl-BE" sz="2000" i="0" dirty="0">
                <a:solidFill>
                  <a:srgbClr val="000000"/>
                </a:solidFill>
                <a:effectLst/>
                <a:latin typeface="Aptos"/>
              </a:rPr>
              <a:t>Eet </a:t>
            </a:r>
            <a:r>
              <a:rPr lang="nl-BE" sz="2000" b="1" i="0" dirty="0">
                <a:solidFill>
                  <a:srgbClr val="000000"/>
                </a:solidFill>
                <a:effectLst/>
                <a:latin typeface="Aptos"/>
              </a:rPr>
              <a:t>niet meer dan 300 gram </a:t>
            </a:r>
            <a:r>
              <a:rPr lang="nl-BE" sz="2000" i="0" dirty="0">
                <a:solidFill>
                  <a:srgbClr val="000000"/>
                </a:solidFill>
                <a:effectLst/>
                <a:latin typeface="Aptos"/>
              </a:rPr>
              <a:t>niet-bewerkt </a:t>
            </a:r>
            <a:r>
              <a:rPr lang="nl-BE" sz="2000" b="1" i="0" dirty="0">
                <a:solidFill>
                  <a:srgbClr val="000000"/>
                </a:solidFill>
                <a:effectLst/>
                <a:latin typeface="Aptos"/>
              </a:rPr>
              <a:t>rood vlees </a:t>
            </a:r>
            <a:r>
              <a:rPr lang="nl-BE" sz="2000" b="0" i="0" dirty="0">
                <a:solidFill>
                  <a:srgbClr val="000000"/>
                </a:solidFill>
                <a:effectLst/>
                <a:latin typeface="Aptos"/>
              </a:rPr>
              <a:t>(biefstuk, varkenshaas, …) </a:t>
            </a:r>
            <a:r>
              <a:rPr lang="nl-BE" sz="2000" b="1" i="0" dirty="0">
                <a:solidFill>
                  <a:srgbClr val="000000"/>
                </a:solidFill>
                <a:effectLst/>
                <a:latin typeface="Aptos"/>
              </a:rPr>
              <a:t>per week</a:t>
            </a:r>
            <a:r>
              <a:rPr lang="nl-BE" sz="2000" b="0" i="0" dirty="0">
                <a:solidFill>
                  <a:srgbClr val="000000"/>
                </a:solidFill>
                <a:effectLst/>
                <a:latin typeface="Aptos"/>
              </a:rPr>
              <a:t>. Vervang het door peulvruchten, vis, gevogelte of eieren. Beperk de consumptie </a:t>
            </a:r>
            <a:r>
              <a:rPr lang="nl-BE" sz="2000" b="1" i="0" dirty="0">
                <a:solidFill>
                  <a:srgbClr val="000000"/>
                </a:solidFill>
                <a:effectLst/>
                <a:latin typeface="Aptos"/>
              </a:rPr>
              <a:t>van bewerkt rood vlees (charcuterie, bereide vleeswaren, ...) tot 30 gram per week</a:t>
            </a:r>
            <a:r>
              <a:rPr lang="nl-BE" sz="2000" b="0" i="0" dirty="0">
                <a:solidFill>
                  <a:srgbClr val="000000"/>
                </a:solidFill>
                <a:effectLst/>
                <a:latin typeface="Aptos"/>
              </a:rPr>
              <a:t>.</a:t>
            </a:r>
          </a:p>
          <a:p>
            <a:pPr algn="l">
              <a:buFont typeface="+mj-lt"/>
              <a:buAutoNum type="arabicPeriod"/>
            </a:pPr>
            <a:endParaRPr lang="nl-BE" sz="2000" b="0" i="0" dirty="0">
              <a:solidFill>
                <a:srgbClr val="000000"/>
              </a:solidFill>
              <a:effectLst/>
              <a:latin typeface="Aptos"/>
            </a:endParaRPr>
          </a:p>
          <a:p>
            <a:pPr algn="l">
              <a:buFont typeface="+mj-lt"/>
              <a:buAutoNum type="arabicPeriod"/>
            </a:pPr>
            <a:r>
              <a:rPr lang="nl-BE" sz="2000" b="0" i="0" dirty="0">
                <a:solidFill>
                  <a:srgbClr val="000000"/>
                </a:solidFill>
                <a:effectLst/>
                <a:latin typeface="Aptos"/>
              </a:rPr>
              <a:t>Eet </a:t>
            </a:r>
            <a:r>
              <a:rPr lang="nl-BE" sz="2000" b="1" i="0" dirty="0">
                <a:solidFill>
                  <a:srgbClr val="000000"/>
                </a:solidFill>
                <a:effectLst/>
                <a:latin typeface="Aptos"/>
              </a:rPr>
              <a:t>meerdere keren per week peulvruchten </a:t>
            </a:r>
            <a:r>
              <a:rPr lang="nl-BE" sz="2000" b="0" i="0" dirty="0">
                <a:solidFill>
                  <a:srgbClr val="000000"/>
                </a:solidFill>
                <a:effectLst/>
                <a:latin typeface="Aptos"/>
              </a:rPr>
              <a:t>zoals linzen, witte en bruine bonen, spliterwten, kikkererwten en sojabonen.</a:t>
            </a:r>
          </a:p>
        </p:txBody>
      </p:sp>
      <p:pic>
        <p:nvPicPr>
          <p:cNvPr id="7" name="Afbeelding 6">
            <a:extLst>
              <a:ext uri="{FF2B5EF4-FFF2-40B4-BE49-F238E27FC236}">
                <a16:creationId xmlns:a16="http://schemas.microsoft.com/office/drawing/2014/main" id="{71F65519-595C-F31E-1F09-3B7DE300F515}"/>
              </a:ext>
            </a:extLst>
          </p:cNvPr>
          <p:cNvPicPr>
            <a:picLocks noChangeAspect="1"/>
          </p:cNvPicPr>
          <p:nvPr/>
        </p:nvPicPr>
        <p:blipFill>
          <a:blip r:embed="rId3"/>
          <a:stretch>
            <a:fillRect/>
          </a:stretch>
        </p:blipFill>
        <p:spPr>
          <a:xfrm>
            <a:off x="192961" y="341821"/>
            <a:ext cx="5387163" cy="5815991"/>
          </a:xfrm>
          <a:prstGeom prst="rect">
            <a:avLst/>
          </a:prstGeom>
        </p:spPr>
      </p:pic>
      <p:pic>
        <p:nvPicPr>
          <p:cNvPr id="2" name="Afbeelding 1" descr="Afbeelding met tekst, Lettertype, Graphics, logo&#10;&#10;Door AI gegenereerde inhoud is mogelijk onjuist.">
            <a:extLst>
              <a:ext uri="{FF2B5EF4-FFF2-40B4-BE49-F238E27FC236}">
                <a16:creationId xmlns:a16="http://schemas.microsoft.com/office/drawing/2014/main" id="{0F4FBEAA-E7DD-778E-8036-D3803D389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3744921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AAB7CA8-AEFF-4456-AEA1-86F1F31DC0C1}"/>
              </a:ext>
            </a:extLst>
          </p:cNvPr>
          <p:cNvGrpSpPr/>
          <p:nvPr/>
        </p:nvGrpSpPr>
        <p:grpSpPr>
          <a:xfrm>
            <a:off x="1983516" y="902043"/>
            <a:ext cx="9668905" cy="5534787"/>
            <a:chOff x="2181225" y="1574872"/>
            <a:chExt cx="7829550" cy="4467225"/>
          </a:xfrm>
        </p:grpSpPr>
        <p:pic>
          <p:nvPicPr>
            <p:cNvPr id="2" name="Picture 1">
              <a:extLst>
                <a:ext uri="{FF2B5EF4-FFF2-40B4-BE49-F238E27FC236}">
                  <a16:creationId xmlns:a16="http://schemas.microsoft.com/office/drawing/2014/main" id="{3BF12E2F-DF5F-4DC0-806F-FC5C3C3DFBC1}"/>
                </a:ext>
              </a:extLst>
            </p:cNvPr>
            <p:cNvPicPr>
              <a:picLocks noChangeAspect="1"/>
            </p:cNvPicPr>
            <p:nvPr/>
          </p:nvPicPr>
          <p:blipFill>
            <a:blip r:embed="rId3"/>
            <a:stretch>
              <a:fillRect/>
            </a:stretch>
          </p:blipFill>
          <p:spPr>
            <a:xfrm>
              <a:off x="2181225" y="1574872"/>
              <a:ext cx="7829550" cy="4467225"/>
            </a:xfrm>
            <a:prstGeom prst="rect">
              <a:avLst/>
            </a:prstGeom>
          </p:spPr>
        </p:pic>
        <p:sp>
          <p:nvSpPr>
            <p:cNvPr id="8" name="Rectangle 7">
              <a:extLst>
                <a:ext uri="{FF2B5EF4-FFF2-40B4-BE49-F238E27FC236}">
                  <a16:creationId xmlns:a16="http://schemas.microsoft.com/office/drawing/2014/main" id="{B1BE3CDA-A283-4D53-AA73-168421BB1C38}"/>
                </a:ext>
              </a:extLst>
            </p:cNvPr>
            <p:cNvSpPr/>
            <p:nvPr/>
          </p:nvSpPr>
          <p:spPr>
            <a:xfrm>
              <a:off x="8035636" y="1664768"/>
              <a:ext cx="1690256" cy="4013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6" name="Tekstvak 4">
            <a:extLst>
              <a:ext uri="{FF2B5EF4-FFF2-40B4-BE49-F238E27FC236}">
                <a16:creationId xmlns:a16="http://schemas.microsoft.com/office/drawing/2014/main" id="{C9A051A2-82DC-4442-8C1E-595EE4CBB2F9}"/>
              </a:ext>
            </a:extLst>
          </p:cNvPr>
          <p:cNvSpPr txBox="1"/>
          <p:nvPr/>
        </p:nvSpPr>
        <p:spPr>
          <a:xfrm>
            <a:off x="9504217" y="6436830"/>
            <a:ext cx="2346345" cy="369332"/>
          </a:xfrm>
          <a:prstGeom prst="rect">
            <a:avLst/>
          </a:prstGeom>
          <a:noFill/>
        </p:spPr>
        <p:txBody>
          <a:bodyPr wrap="square" rtlCol="0">
            <a:spAutoFit/>
          </a:bodyPr>
          <a:lstStyle/>
          <a:p>
            <a:r>
              <a:rPr lang="nl-BE" dirty="0"/>
              <a:t>IPCC SRCCL, 2019</a:t>
            </a:r>
          </a:p>
        </p:txBody>
      </p:sp>
      <p:sp>
        <p:nvSpPr>
          <p:cNvPr id="7" name="Tekstvak 4">
            <a:extLst>
              <a:ext uri="{FF2B5EF4-FFF2-40B4-BE49-F238E27FC236}">
                <a16:creationId xmlns:a16="http://schemas.microsoft.com/office/drawing/2014/main" id="{9AE922ED-03E7-4C83-A803-94DFCFCB5912}"/>
              </a:ext>
            </a:extLst>
          </p:cNvPr>
          <p:cNvSpPr txBox="1"/>
          <p:nvPr/>
        </p:nvSpPr>
        <p:spPr>
          <a:xfrm>
            <a:off x="1753963" y="203955"/>
            <a:ext cx="7750254" cy="461665"/>
          </a:xfrm>
          <a:prstGeom prst="rect">
            <a:avLst/>
          </a:prstGeom>
          <a:noFill/>
        </p:spPr>
        <p:txBody>
          <a:bodyPr wrap="square" rtlCol="0">
            <a:spAutoFit/>
          </a:bodyPr>
          <a:lstStyle/>
          <a:p>
            <a:r>
              <a:rPr lang="nl-BE" sz="2400" dirty="0"/>
              <a:t>Minder (rood) vlees is ook beter voor de gezondheid</a:t>
            </a:r>
          </a:p>
        </p:txBody>
      </p:sp>
      <p:sp>
        <p:nvSpPr>
          <p:cNvPr id="3" name="TextBox 2">
            <a:extLst>
              <a:ext uri="{FF2B5EF4-FFF2-40B4-BE49-F238E27FC236}">
                <a16:creationId xmlns:a16="http://schemas.microsoft.com/office/drawing/2014/main" id="{4F8D27FF-C129-49ED-9F09-5C5A0874D513}"/>
              </a:ext>
            </a:extLst>
          </p:cNvPr>
          <p:cNvSpPr txBox="1"/>
          <p:nvPr/>
        </p:nvSpPr>
        <p:spPr>
          <a:xfrm rot="16200000">
            <a:off x="172042" y="3244334"/>
            <a:ext cx="4330973" cy="369332"/>
          </a:xfrm>
          <a:prstGeom prst="rect">
            <a:avLst/>
          </a:prstGeom>
          <a:solidFill>
            <a:schemeClr val="bg1"/>
          </a:solidFill>
        </p:spPr>
        <p:txBody>
          <a:bodyPr wrap="square" rtlCol="0">
            <a:spAutoFit/>
          </a:bodyPr>
          <a:lstStyle/>
          <a:p>
            <a:r>
              <a:rPr lang="en-US" sz="1800" dirty="0" err="1"/>
              <a:t>Afname</a:t>
            </a:r>
            <a:r>
              <a:rPr lang="en-US" sz="1800" dirty="0"/>
              <a:t> </a:t>
            </a:r>
            <a:r>
              <a:rPr lang="en-US" sz="1800" dirty="0" err="1"/>
              <a:t>risico</a:t>
            </a:r>
            <a:r>
              <a:rPr lang="en-US" sz="1800" dirty="0"/>
              <a:t> </a:t>
            </a:r>
            <a:r>
              <a:rPr lang="en-US" sz="1800" dirty="0" err="1"/>
              <a:t>t.o.v</a:t>
            </a:r>
            <a:r>
              <a:rPr lang="en-US" sz="1800" dirty="0"/>
              <a:t>. </a:t>
            </a:r>
            <a:r>
              <a:rPr lang="en-US" sz="1800" dirty="0" err="1"/>
              <a:t>omnivoor</a:t>
            </a:r>
            <a:r>
              <a:rPr lang="en-US" sz="1800" dirty="0"/>
              <a:t> </a:t>
            </a:r>
            <a:r>
              <a:rPr lang="en-US" sz="1800" dirty="0" err="1"/>
              <a:t>dieet</a:t>
            </a:r>
            <a:r>
              <a:rPr lang="en-US" sz="1800" dirty="0"/>
              <a:t> (%) </a:t>
            </a:r>
            <a:endParaRPr lang="nl-BE" sz="1800" dirty="0"/>
          </a:p>
        </p:txBody>
      </p:sp>
      <p:pic>
        <p:nvPicPr>
          <p:cNvPr id="4" name="Afbeelding 3" descr="Afbeelding met tekst, Lettertype, Graphics, logo&#10;&#10;Door AI gegenereerde inhoud is mogelijk onjuist.">
            <a:extLst>
              <a:ext uri="{FF2B5EF4-FFF2-40B4-BE49-F238E27FC236}">
                <a16:creationId xmlns:a16="http://schemas.microsoft.com/office/drawing/2014/main" id="{9082ACCD-3F73-F054-2645-C53B7DDCA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148628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B48AA7-5FA6-44B4-87E0-1462213034C1}"/>
              </a:ext>
            </a:extLst>
          </p:cNvPr>
          <p:cNvSpPr>
            <a:spLocks noGrp="1"/>
          </p:cNvSpPr>
          <p:nvPr>
            <p:ph type="title"/>
          </p:nvPr>
        </p:nvSpPr>
        <p:spPr>
          <a:xfrm>
            <a:off x="640080" y="325369"/>
            <a:ext cx="4368602" cy="1956841"/>
          </a:xfrm>
        </p:spPr>
        <p:txBody>
          <a:bodyPr anchor="b">
            <a:normAutofit/>
          </a:bodyPr>
          <a:lstStyle/>
          <a:p>
            <a:r>
              <a:rPr lang="nl-BE" sz="4200" dirty="0"/>
              <a:t>Wat heeft de </a:t>
            </a:r>
            <a:r>
              <a:rPr lang="nl-BE" sz="4200" u="sng" dirty="0"/>
              <a:t>hoogste</a:t>
            </a:r>
            <a:r>
              <a:rPr lang="nl-BE" sz="4200" dirty="0"/>
              <a:t> CO</a:t>
            </a:r>
            <a:r>
              <a:rPr lang="nl-BE" sz="4200" baseline="-25000" dirty="0"/>
              <a:t>2</a:t>
            </a:r>
            <a:r>
              <a:rPr lang="nl-BE" sz="4200" dirty="0"/>
              <a:t>e-impact?</a:t>
            </a:r>
          </a:p>
        </p:txBody>
      </p:sp>
      <p:sp>
        <p:nvSpPr>
          <p:cNvPr id="3" name="Tijdelijke aanduiding voor inhoud 2">
            <a:extLst>
              <a:ext uri="{FF2B5EF4-FFF2-40B4-BE49-F238E27FC236}">
                <a16:creationId xmlns:a16="http://schemas.microsoft.com/office/drawing/2014/main" id="{CFE2E7CC-1461-4E27-9BF1-276966741A0B}"/>
              </a:ext>
            </a:extLst>
          </p:cNvPr>
          <p:cNvSpPr>
            <a:spLocks noGrp="1"/>
          </p:cNvSpPr>
          <p:nvPr>
            <p:ph idx="1"/>
          </p:nvPr>
        </p:nvSpPr>
        <p:spPr>
          <a:xfrm>
            <a:off x="640080" y="3091061"/>
            <a:ext cx="4243589" cy="3766939"/>
          </a:xfrm>
        </p:spPr>
        <p:txBody>
          <a:bodyPr>
            <a:normAutofit/>
          </a:bodyPr>
          <a:lstStyle/>
          <a:p>
            <a:pPr marL="514350" indent="-514350">
              <a:buFont typeface="+mj-lt"/>
              <a:buAutoNum type="alphaUcPeriod"/>
            </a:pPr>
            <a:r>
              <a:rPr lang="nl-BE" dirty="0"/>
              <a:t>Boterham met </a:t>
            </a:r>
            <a:r>
              <a:rPr lang="nl-BE" b="1" dirty="0"/>
              <a:t>varkensworst</a:t>
            </a:r>
          </a:p>
          <a:p>
            <a:pPr marL="514350" indent="-514350">
              <a:buFont typeface="+mj-lt"/>
              <a:buAutoNum type="alphaUcPeriod"/>
            </a:pPr>
            <a:r>
              <a:rPr lang="nl-BE" dirty="0"/>
              <a:t>Boterham met </a:t>
            </a:r>
            <a:r>
              <a:rPr lang="nl-BE" b="1" dirty="0"/>
              <a:t>kaas</a:t>
            </a:r>
          </a:p>
          <a:p>
            <a:pPr marL="514350" indent="-514350">
              <a:buFont typeface="+mj-lt"/>
              <a:buAutoNum type="alphaUcPeriod"/>
            </a:pPr>
            <a:r>
              <a:rPr lang="nl-BE" dirty="0"/>
              <a:t>Boterham met 100% </a:t>
            </a:r>
            <a:r>
              <a:rPr lang="nl-BE" b="1" dirty="0"/>
              <a:t>pindakaas</a:t>
            </a:r>
          </a:p>
          <a:p>
            <a:pPr marL="514350" indent="-514350">
              <a:buFont typeface="+mj-lt"/>
              <a:buAutoNum type="alphaUcPeriod"/>
            </a:pPr>
            <a:r>
              <a:rPr lang="nl-BE" dirty="0"/>
              <a:t>Boterham met </a:t>
            </a:r>
            <a:r>
              <a:rPr lang="nl-BE" b="1" dirty="0" err="1"/>
              <a:t>ei</a:t>
            </a:r>
            <a:r>
              <a:rPr lang="nl-BE" dirty="0" err="1"/>
              <a:t>-salade</a:t>
            </a:r>
            <a:endParaRPr lang="nl-BE" dirty="0"/>
          </a:p>
        </p:txBody>
      </p:sp>
      <p:pic>
        <p:nvPicPr>
          <p:cNvPr id="5" name="Afbeelding 4" descr="Afbeelding met voedsel, houten, brood, sluiten&#10;&#10;Automatisch gegenereerde beschrijving">
            <a:extLst>
              <a:ext uri="{FF2B5EF4-FFF2-40B4-BE49-F238E27FC236}">
                <a16:creationId xmlns:a16="http://schemas.microsoft.com/office/drawing/2014/main" id="{FA70624A-BB96-4590-A93F-850CC01121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889" r="-1" b="833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Rechthoek 5">
            <a:extLst>
              <a:ext uri="{FF2B5EF4-FFF2-40B4-BE49-F238E27FC236}">
                <a16:creationId xmlns:a16="http://schemas.microsoft.com/office/drawing/2014/main" id="{D33835E6-4F90-4EF1-A4C5-DC6B93689AE9}"/>
              </a:ext>
            </a:extLst>
          </p:cNvPr>
          <p:cNvSpPr/>
          <p:nvPr/>
        </p:nvSpPr>
        <p:spPr>
          <a:xfrm>
            <a:off x="346229" y="3898940"/>
            <a:ext cx="4368602" cy="45009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21D182BD-C65F-4D8A-B21E-238472FC3B5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2210" y="6392411"/>
            <a:ext cx="1554583" cy="535190"/>
          </a:xfrm>
          <a:prstGeom prst="rect">
            <a:avLst/>
          </a:prstGeom>
          <a:noFill/>
          <a:ln>
            <a:noFill/>
          </a:ln>
        </p:spPr>
      </p:pic>
      <p:pic>
        <p:nvPicPr>
          <p:cNvPr id="9" name="Picture 3">
            <a:extLst>
              <a:ext uri="{FF2B5EF4-FFF2-40B4-BE49-F238E27FC236}">
                <a16:creationId xmlns:a16="http://schemas.microsoft.com/office/drawing/2014/main" id="{DAF0EEB7-C254-4158-B7E9-1A1999BA5DB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5185" y="6360896"/>
            <a:ext cx="1636667" cy="442880"/>
          </a:xfrm>
          <a:prstGeom prst="rect">
            <a:avLst/>
          </a:prstGeom>
        </p:spPr>
      </p:pic>
    </p:spTree>
    <p:extLst>
      <p:ext uri="{BB962C8B-B14F-4D97-AF65-F5344CB8AC3E}">
        <p14:creationId xmlns:p14="http://schemas.microsoft.com/office/powerpoint/2010/main" val="403344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B48AA7-5FA6-44B4-87E0-1462213034C1}"/>
              </a:ext>
            </a:extLst>
          </p:cNvPr>
          <p:cNvSpPr>
            <a:spLocks noGrp="1"/>
          </p:cNvSpPr>
          <p:nvPr>
            <p:ph type="title"/>
          </p:nvPr>
        </p:nvSpPr>
        <p:spPr>
          <a:xfrm>
            <a:off x="640080" y="325369"/>
            <a:ext cx="4368602" cy="1956841"/>
          </a:xfrm>
        </p:spPr>
        <p:txBody>
          <a:bodyPr anchor="b">
            <a:normAutofit/>
          </a:bodyPr>
          <a:lstStyle/>
          <a:p>
            <a:r>
              <a:rPr lang="nl-BE" sz="4200" dirty="0"/>
              <a:t>En wat heeft de </a:t>
            </a:r>
            <a:r>
              <a:rPr lang="nl-BE" sz="4200" u="sng" dirty="0"/>
              <a:t>minst hoge </a:t>
            </a:r>
            <a:r>
              <a:rPr lang="nl-BE" sz="4200" dirty="0"/>
              <a:t>CO</a:t>
            </a:r>
            <a:r>
              <a:rPr lang="nl-BE" sz="4200" baseline="-25000" dirty="0"/>
              <a:t>2</a:t>
            </a:r>
            <a:r>
              <a:rPr lang="nl-BE" sz="4200" dirty="0"/>
              <a:t>e-impact?</a:t>
            </a:r>
          </a:p>
        </p:txBody>
      </p:sp>
      <p:sp>
        <p:nvSpPr>
          <p:cNvPr id="3" name="Tijdelijke aanduiding voor inhoud 2">
            <a:extLst>
              <a:ext uri="{FF2B5EF4-FFF2-40B4-BE49-F238E27FC236}">
                <a16:creationId xmlns:a16="http://schemas.microsoft.com/office/drawing/2014/main" id="{CFE2E7CC-1461-4E27-9BF1-276966741A0B}"/>
              </a:ext>
            </a:extLst>
          </p:cNvPr>
          <p:cNvSpPr>
            <a:spLocks noGrp="1"/>
          </p:cNvSpPr>
          <p:nvPr>
            <p:ph idx="1"/>
          </p:nvPr>
        </p:nvSpPr>
        <p:spPr>
          <a:xfrm>
            <a:off x="640080" y="3091061"/>
            <a:ext cx="4243589" cy="3766939"/>
          </a:xfrm>
        </p:spPr>
        <p:txBody>
          <a:bodyPr>
            <a:normAutofit/>
          </a:bodyPr>
          <a:lstStyle/>
          <a:p>
            <a:pPr marL="514350" indent="-514350">
              <a:buFont typeface="+mj-lt"/>
              <a:buAutoNum type="alphaUcPeriod"/>
            </a:pPr>
            <a:r>
              <a:rPr lang="nl-BE" dirty="0"/>
              <a:t>Boterham met </a:t>
            </a:r>
            <a:r>
              <a:rPr lang="nl-BE" b="1" dirty="0"/>
              <a:t>varkensworst</a:t>
            </a:r>
          </a:p>
          <a:p>
            <a:pPr marL="514350" indent="-514350">
              <a:buFont typeface="+mj-lt"/>
              <a:buAutoNum type="alphaUcPeriod"/>
            </a:pPr>
            <a:r>
              <a:rPr lang="nl-BE" dirty="0"/>
              <a:t>Boterham met </a:t>
            </a:r>
            <a:r>
              <a:rPr lang="nl-BE" b="1" dirty="0"/>
              <a:t>kaas</a:t>
            </a:r>
          </a:p>
          <a:p>
            <a:pPr marL="514350" indent="-514350">
              <a:buFont typeface="+mj-lt"/>
              <a:buAutoNum type="alphaUcPeriod"/>
            </a:pPr>
            <a:r>
              <a:rPr lang="nl-BE" dirty="0"/>
              <a:t>Boterham met 100% </a:t>
            </a:r>
            <a:r>
              <a:rPr lang="nl-BE" b="1" dirty="0"/>
              <a:t>pindakaas</a:t>
            </a:r>
          </a:p>
          <a:p>
            <a:pPr marL="514350" indent="-514350">
              <a:buFont typeface="+mj-lt"/>
              <a:buAutoNum type="alphaUcPeriod"/>
            </a:pPr>
            <a:r>
              <a:rPr lang="nl-BE" dirty="0"/>
              <a:t>Boterham met </a:t>
            </a:r>
            <a:r>
              <a:rPr lang="nl-BE" b="1" dirty="0" err="1"/>
              <a:t>ei</a:t>
            </a:r>
            <a:r>
              <a:rPr lang="nl-BE" dirty="0" err="1"/>
              <a:t>-salade</a:t>
            </a:r>
            <a:endParaRPr lang="nl-BE" dirty="0"/>
          </a:p>
        </p:txBody>
      </p:sp>
      <p:pic>
        <p:nvPicPr>
          <p:cNvPr id="5" name="Afbeelding 4" descr="Afbeelding met voedsel, houten, brood, sluiten&#10;&#10;Automatisch gegenereerde beschrijving">
            <a:extLst>
              <a:ext uri="{FF2B5EF4-FFF2-40B4-BE49-F238E27FC236}">
                <a16:creationId xmlns:a16="http://schemas.microsoft.com/office/drawing/2014/main" id="{FA70624A-BB96-4590-A93F-850CC01121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889" r="-1" b="833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Rechthoek 6">
            <a:extLst>
              <a:ext uri="{FF2B5EF4-FFF2-40B4-BE49-F238E27FC236}">
                <a16:creationId xmlns:a16="http://schemas.microsoft.com/office/drawing/2014/main" id="{76583E22-1D08-49AD-B3BF-34E6172884D7}"/>
              </a:ext>
            </a:extLst>
          </p:cNvPr>
          <p:cNvSpPr/>
          <p:nvPr/>
        </p:nvSpPr>
        <p:spPr>
          <a:xfrm>
            <a:off x="375541" y="4445693"/>
            <a:ext cx="4368602" cy="83714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EF424176-657B-4784-B9BC-67653223A48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2210" y="6392411"/>
            <a:ext cx="1554583" cy="535190"/>
          </a:xfrm>
          <a:prstGeom prst="rect">
            <a:avLst/>
          </a:prstGeom>
          <a:noFill/>
          <a:ln>
            <a:noFill/>
          </a:ln>
        </p:spPr>
      </p:pic>
      <p:pic>
        <p:nvPicPr>
          <p:cNvPr id="9" name="Picture 3">
            <a:extLst>
              <a:ext uri="{FF2B5EF4-FFF2-40B4-BE49-F238E27FC236}">
                <a16:creationId xmlns:a16="http://schemas.microsoft.com/office/drawing/2014/main" id="{B5FA606F-D762-4182-83BB-54F99049D3B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5185" y="6360896"/>
            <a:ext cx="1636667" cy="442880"/>
          </a:xfrm>
          <a:prstGeom prst="rect">
            <a:avLst/>
          </a:prstGeom>
        </p:spPr>
      </p:pic>
    </p:spTree>
    <p:extLst>
      <p:ext uri="{BB962C8B-B14F-4D97-AF65-F5344CB8AC3E}">
        <p14:creationId xmlns:p14="http://schemas.microsoft.com/office/powerpoint/2010/main" val="278928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B48AA7-5FA6-44B4-87E0-1462213034C1}"/>
              </a:ext>
            </a:extLst>
          </p:cNvPr>
          <p:cNvSpPr>
            <a:spLocks noGrp="1"/>
          </p:cNvSpPr>
          <p:nvPr>
            <p:ph type="title"/>
          </p:nvPr>
        </p:nvSpPr>
        <p:spPr>
          <a:xfrm>
            <a:off x="640080" y="325369"/>
            <a:ext cx="4368602" cy="1956841"/>
          </a:xfrm>
        </p:spPr>
        <p:txBody>
          <a:bodyPr anchor="b">
            <a:normAutofit/>
          </a:bodyPr>
          <a:lstStyle/>
          <a:p>
            <a:r>
              <a:rPr lang="nl-BE" sz="4200" dirty="0"/>
              <a:t>Wat heeft de </a:t>
            </a:r>
            <a:r>
              <a:rPr lang="nl-BE" sz="4200" u="sng" dirty="0"/>
              <a:t>hoogste</a:t>
            </a:r>
            <a:r>
              <a:rPr lang="nl-BE" sz="4200" dirty="0"/>
              <a:t> CO</a:t>
            </a:r>
            <a:r>
              <a:rPr lang="nl-BE" sz="4200" baseline="-25000" dirty="0"/>
              <a:t>2</a:t>
            </a:r>
            <a:r>
              <a:rPr lang="nl-BE" sz="4200" dirty="0"/>
              <a:t>e-impact?</a:t>
            </a:r>
          </a:p>
        </p:txBody>
      </p:sp>
      <p:sp>
        <p:nvSpPr>
          <p:cNvPr id="3" name="Tijdelijke aanduiding voor inhoud 2">
            <a:extLst>
              <a:ext uri="{FF2B5EF4-FFF2-40B4-BE49-F238E27FC236}">
                <a16:creationId xmlns:a16="http://schemas.microsoft.com/office/drawing/2014/main" id="{CFE2E7CC-1461-4E27-9BF1-276966741A0B}"/>
              </a:ext>
            </a:extLst>
          </p:cNvPr>
          <p:cNvSpPr>
            <a:spLocks noGrp="1"/>
          </p:cNvSpPr>
          <p:nvPr>
            <p:ph idx="1"/>
          </p:nvPr>
        </p:nvSpPr>
        <p:spPr>
          <a:xfrm>
            <a:off x="640080" y="3211963"/>
            <a:ext cx="4243589" cy="3320668"/>
          </a:xfrm>
        </p:spPr>
        <p:txBody>
          <a:bodyPr>
            <a:normAutofit/>
          </a:bodyPr>
          <a:lstStyle/>
          <a:p>
            <a:pPr marL="514350" indent="-514350">
              <a:buFont typeface="+mj-lt"/>
              <a:buAutoNum type="alphaUcPeriod"/>
            </a:pPr>
            <a:r>
              <a:rPr lang="nl-BE" sz="3200" b="1" dirty="0"/>
              <a:t>Kalf</a:t>
            </a:r>
            <a:r>
              <a:rPr lang="nl-BE" sz="3200" dirty="0"/>
              <a:t>sgehakt</a:t>
            </a:r>
            <a:endParaRPr lang="nl-BE" sz="3200" b="1" dirty="0"/>
          </a:p>
          <a:p>
            <a:pPr marL="514350" indent="-514350">
              <a:buFont typeface="+mj-lt"/>
              <a:buAutoNum type="alphaUcPeriod"/>
            </a:pPr>
            <a:r>
              <a:rPr lang="nl-BE" sz="3200" b="1" dirty="0"/>
              <a:t>Varken</a:t>
            </a:r>
            <a:r>
              <a:rPr lang="nl-BE" sz="3200" dirty="0"/>
              <a:t>sgehakt</a:t>
            </a:r>
            <a:endParaRPr lang="nl-BE" sz="3200" b="1" dirty="0"/>
          </a:p>
          <a:p>
            <a:pPr marL="514350" indent="-514350">
              <a:buFont typeface="+mj-lt"/>
              <a:buAutoNum type="alphaUcPeriod"/>
            </a:pPr>
            <a:r>
              <a:rPr lang="nl-BE" sz="3200" b="1" dirty="0"/>
              <a:t>Kip</a:t>
            </a:r>
            <a:r>
              <a:rPr lang="nl-BE" sz="3200" dirty="0"/>
              <a:t>pengehakt</a:t>
            </a:r>
            <a:endParaRPr lang="nl-BE" sz="3200" b="1" dirty="0"/>
          </a:p>
          <a:p>
            <a:pPr marL="514350" indent="-514350">
              <a:buFont typeface="+mj-lt"/>
              <a:buAutoNum type="alphaUcPeriod"/>
            </a:pPr>
            <a:r>
              <a:rPr lang="nl-BE" sz="3200" b="1" dirty="0"/>
              <a:t>Gemengd</a:t>
            </a:r>
            <a:r>
              <a:rPr lang="nl-BE" sz="3200" dirty="0"/>
              <a:t> gehakt (kalf + varken)</a:t>
            </a:r>
          </a:p>
        </p:txBody>
      </p:sp>
      <p:pic>
        <p:nvPicPr>
          <p:cNvPr id="6" name="Afbeelding 5">
            <a:extLst>
              <a:ext uri="{FF2B5EF4-FFF2-40B4-BE49-F238E27FC236}">
                <a16:creationId xmlns:a16="http://schemas.microsoft.com/office/drawing/2014/main" id="{B051BA4F-DD85-4C47-9C12-368BACB24401}"/>
              </a:ext>
            </a:extLst>
          </p:cNvPr>
          <p:cNvPicPr>
            <a:picLocks noChangeAspect="1"/>
          </p:cNvPicPr>
          <p:nvPr/>
        </p:nvPicPr>
        <p:blipFill rotWithShape="1">
          <a:blip r:embed="rId2"/>
          <a:srcRect l="3207"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1" name="Rechthoek 10">
            <a:extLst>
              <a:ext uri="{FF2B5EF4-FFF2-40B4-BE49-F238E27FC236}">
                <a16:creationId xmlns:a16="http://schemas.microsoft.com/office/drawing/2014/main" id="{B7200DA1-7474-4F87-8470-CE67BEFBFCE2}"/>
              </a:ext>
            </a:extLst>
          </p:cNvPr>
          <p:cNvSpPr/>
          <p:nvPr/>
        </p:nvSpPr>
        <p:spPr>
          <a:xfrm>
            <a:off x="212047" y="3208766"/>
            <a:ext cx="4368602" cy="45009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453D3339-AB5A-496D-90C0-28DBC23C1FA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2210" y="6392411"/>
            <a:ext cx="1554583" cy="535190"/>
          </a:xfrm>
          <a:prstGeom prst="rect">
            <a:avLst/>
          </a:prstGeom>
          <a:noFill/>
          <a:ln>
            <a:noFill/>
          </a:ln>
        </p:spPr>
      </p:pic>
      <p:pic>
        <p:nvPicPr>
          <p:cNvPr id="9" name="Picture 3">
            <a:extLst>
              <a:ext uri="{FF2B5EF4-FFF2-40B4-BE49-F238E27FC236}">
                <a16:creationId xmlns:a16="http://schemas.microsoft.com/office/drawing/2014/main" id="{C15774B1-742E-4835-8C30-72FB6AB07EF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5185" y="6360896"/>
            <a:ext cx="1636667" cy="442880"/>
          </a:xfrm>
          <a:prstGeom prst="rect">
            <a:avLst/>
          </a:prstGeom>
        </p:spPr>
      </p:pic>
    </p:spTree>
    <p:extLst>
      <p:ext uri="{BB962C8B-B14F-4D97-AF65-F5344CB8AC3E}">
        <p14:creationId xmlns:p14="http://schemas.microsoft.com/office/powerpoint/2010/main" val="144204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p:nvPr/>
        </p:nvSpPr>
        <p:spPr>
          <a:xfrm>
            <a:off x="3681453" y="238539"/>
            <a:ext cx="5466600" cy="708000"/>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chemeClr val="dk1"/>
              </a:buClr>
              <a:buSzPts val="3600"/>
            </a:pPr>
            <a:r>
              <a:rPr lang="nl-BE" sz="3600" b="0" i="0" u="none" strike="noStrike" cap="none" dirty="0">
                <a:solidFill>
                  <a:schemeClr val="dk1"/>
                </a:solidFill>
                <a:latin typeface="Calibri"/>
                <a:ea typeface="Calibri"/>
                <a:cs typeface="Calibri"/>
                <a:sym typeface="Calibri"/>
              </a:rPr>
              <a:t>Wat bepaalt ons klimaat?</a:t>
            </a:r>
            <a:endParaRPr lang="en-US" sz="3600" b="0" i="0" u="none" strike="noStrike" cap="none" dirty="0">
              <a:solidFill>
                <a:schemeClr val="dk1"/>
              </a:solidFill>
              <a:latin typeface="Calibri"/>
              <a:ea typeface="Calibri"/>
              <a:cs typeface="Calibri"/>
            </a:endParaRPr>
          </a:p>
        </p:txBody>
      </p:sp>
      <p:sp>
        <p:nvSpPr>
          <p:cNvPr id="99" name="Google Shape;99;p15"/>
          <p:cNvSpPr txBox="1"/>
          <p:nvPr/>
        </p:nvSpPr>
        <p:spPr>
          <a:xfrm>
            <a:off x="291819" y="946539"/>
            <a:ext cx="3971649" cy="386719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BE" sz="2400" b="0" i="0" u="none" strike="noStrike" cap="none" dirty="0">
                <a:solidFill>
                  <a:srgbClr val="FF0000"/>
                </a:solidFill>
                <a:latin typeface="Calibri"/>
                <a:ea typeface="Calibri"/>
                <a:cs typeface="Calibri"/>
                <a:sym typeface="Calibri"/>
              </a:rPr>
              <a:t>Instraling</a:t>
            </a:r>
            <a:r>
              <a:rPr lang="nl-BE" sz="2400" b="0" i="0" u="none" strike="noStrike" cap="none" dirty="0">
                <a:solidFill>
                  <a:schemeClr val="dk1"/>
                </a:solidFill>
                <a:latin typeface="Calibri"/>
                <a:ea typeface="Calibri"/>
                <a:cs typeface="Calibri"/>
                <a:sym typeface="Calibri"/>
              </a:rPr>
              <a:t>:</a:t>
            </a:r>
            <a:endParaRPr sz="2400" b="0" i="0" u="none" strike="noStrike" cap="none" dirty="0">
              <a:solidFill>
                <a:schemeClr val="dk1"/>
              </a:solidFill>
              <a:latin typeface="Arial"/>
              <a:ea typeface="Arial"/>
              <a:cs typeface="Arial"/>
              <a:sym typeface="Arial"/>
            </a:endParaRPr>
          </a:p>
          <a:p>
            <a:pPr marL="363538" marR="0" lvl="0" indent="-331788" algn="l" rtl="0">
              <a:lnSpc>
                <a:spcPct val="100000"/>
              </a:lnSpc>
              <a:spcBef>
                <a:spcPts val="0"/>
              </a:spcBef>
              <a:spcAft>
                <a:spcPts val="0"/>
              </a:spcAft>
              <a:buClr>
                <a:schemeClr val="dk1"/>
              </a:buClr>
              <a:buSzPts val="2400"/>
              <a:buFont typeface="Calibri"/>
              <a:buChar char="-"/>
            </a:pPr>
            <a:r>
              <a:rPr lang="nl-BE" sz="2400" b="1" i="0" u="none" strike="noStrike" cap="none" dirty="0">
                <a:solidFill>
                  <a:schemeClr val="dk1"/>
                </a:solidFill>
                <a:latin typeface="Calibri"/>
                <a:ea typeface="Calibri"/>
                <a:cs typeface="Calibri"/>
                <a:sym typeface="Calibri"/>
              </a:rPr>
              <a:t>Zonne-activiteit</a:t>
            </a:r>
            <a:endParaRPr sz="2400" b="1" i="0" u="none" strike="noStrike" cap="none" dirty="0">
              <a:solidFill>
                <a:schemeClr val="dk1"/>
              </a:solidFill>
              <a:sym typeface="Arial"/>
            </a:endParaRPr>
          </a:p>
          <a:p>
            <a:pPr marL="363538" marR="0" lvl="0" indent="-331788" algn="l" rtl="0">
              <a:lnSpc>
                <a:spcPct val="100000"/>
              </a:lnSpc>
              <a:spcBef>
                <a:spcPts val="0"/>
              </a:spcBef>
              <a:spcAft>
                <a:spcPts val="0"/>
              </a:spcAft>
              <a:buClr>
                <a:schemeClr val="dk1"/>
              </a:buClr>
              <a:buSzPts val="2400"/>
              <a:buFont typeface="Calibri"/>
              <a:buChar char="-"/>
            </a:pPr>
            <a:r>
              <a:rPr lang="nl-BE" sz="2400" b="1" i="0" u="none" strike="noStrike" cap="none" dirty="0">
                <a:solidFill>
                  <a:schemeClr val="dk1"/>
                </a:solidFill>
                <a:latin typeface="Calibri"/>
                <a:ea typeface="Calibri"/>
                <a:cs typeface="Calibri"/>
                <a:sym typeface="Calibri"/>
              </a:rPr>
              <a:t>Baan aarde rond zon</a:t>
            </a:r>
          </a:p>
          <a:p>
            <a:pPr marL="31750" marR="0" lvl="0" algn="l" rtl="0">
              <a:lnSpc>
                <a:spcPct val="100000"/>
              </a:lnSpc>
              <a:spcBef>
                <a:spcPts val="0"/>
              </a:spcBef>
              <a:spcAft>
                <a:spcPts val="0"/>
              </a:spcAft>
              <a:buClr>
                <a:schemeClr val="dk1"/>
              </a:buClr>
              <a:buSzPts val="2400"/>
            </a:pPr>
            <a:endParaRPr lang="en-US" sz="2400" b="0" i="0" u="none" strike="noStrike" cap="none" dirty="0">
              <a:solidFill>
                <a:schemeClr val="dk1"/>
              </a:solidFill>
              <a:latin typeface="Arial"/>
              <a:ea typeface="Arial"/>
              <a:cs typeface="Arial"/>
              <a:sym typeface="Arial"/>
            </a:endParaRPr>
          </a:p>
          <a:p>
            <a:pPr marL="31750" marR="0" lvl="0" algn="l" rtl="0">
              <a:lnSpc>
                <a:spcPct val="100000"/>
              </a:lnSpc>
              <a:spcBef>
                <a:spcPts val="0"/>
              </a:spcBef>
              <a:spcAft>
                <a:spcPts val="0"/>
              </a:spcAft>
              <a:buClr>
                <a:schemeClr val="dk1"/>
              </a:buClr>
              <a:buSzPts val="2400"/>
            </a:pPr>
            <a:r>
              <a:rPr lang="en-US" sz="2400" dirty="0" err="1">
                <a:solidFill>
                  <a:srgbClr val="FF0000"/>
                </a:solidFill>
                <a:latin typeface="Calibri"/>
                <a:ea typeface="Calibri"/>
                <a:cs typeface="Calibri"/>
              </a:rPr>
              <a:t>Reflectie</a:t>
            </a:r>
            <a:r>
              <a:rPr lang="en-US" sz="2400" dirty="0">
                <a:solidFill>
                  <a:srgbClr val="FF0000"/>
                </a:solidFill>
                <a:latin typeface="Calibri"/>
                <a:ea typeface="Calibri"/>
                <a:cs typeface="Calibri"/>
              </a:rPr>
              <a:t> </a:t>
            </a:r>
            <a:r>
              <a:rPr lang="en-US" sz="2400" dirty="0" err="1">
                <a:solidFill>
                  <a:srgbClr val="FF0000"/>
                </a:solidFill>
                <a:latin typeface="Calibri"/>
                <a:ea typeface="Calibri"/>
                <a:cs typeface="Calibri"/>
              </a:rPr>
              <a:t>zonlicht</a:t>
            </a:r>
            <a:r>
              <a:rPr lang="en-US" sz="2400" dirty="0">
                <a:solidFill>
                  <a:schemeClr val="dk1"/>
                </a:solidFill>
              </a:rPr>
              <a:t>:</a:t>
            </a:r>
          </a:p>
          <a:p>
            <a:pPr marL="31750" marR="0" lvl="0" algn="l" rtl="0">
              <a:lnSpc>
                <a:spcPct val="100000"/>
              </a:lnSpc>
              <a:spcBef>
                <a:spcPts val="0"/>
              </a:spcBef>
              <a:spcAft>
                <a:spcPts val="0"/>
              </a:spcAft>
              <a:buClr>
                <a:schemeClr val="dk1"/>
              </a:buClr>
              <a:buSzPts val="2400"/>
            </a:pPr>
            <a:r>
              <a:rPr lang="en-US" sz="2400" b="1" dirty="0">
                <a:solidFill>
                  <a:schemeClr val="dk1"/>
                </a:solidFill>
                <a:latin typeface="Calibri"/>
                <a:ea typeface="Calibri"/>
                <a:cs typeface="Calibri"/>
              </a:rPr>
              <a:t>- </a:t>
            </a:r>
            <a:r>
              <a:rPr lang="en-US" sz="2400" b="0" i="0" u="none" strike="noStrike" cap="none" dirty="0" err="1">
                <a:solidFill>
                  <a:schemeClr val="dk1"/>
                </a:solidFill>
                <a:latin typeface="Arial"/>
                <a:ea typeface="Arial"/>
                <a:cs typeface="Arial"/>
                <a:sym typeface="Arial"/>
              </a:rPr>
              <a:t>wolken</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aerosolen</a:t>
            </a:r>
            <a:endParaRPr lang="en-US" sz="2400" b="0" i="0" u="none" strike="noStrike" cap="none" dirty="0">
              <a:solidFill>
                <a:schemeClr val="dk1"/>
              </a:solidFill>
              <a:latin typeface="Arial"/>
              <a:ea typeface="Arial"/>
              <a:cs typeface="Arial"/>
              <a:sym typeface="Arial"/>
            </a:endParaRPr>
          </a:p>
          <a:p>
            <a:pPr marL="31750">
              <a:buClr>
                <a:schemeClr val="dk1"/>
              </a:buClr>
              <a:buSzPts val="2400"/>
            </a:pPr>
            <a:r>
              <a:rPr lang="en-US" sz="2400" dirty="0">
                <a:solidFill>
                  <a:schemeClr val="dk1"/>
                </a:solidFill>
              </a:rPr>
              <a:t>- </a:t>
            </a:r>
            <a:r>
              <a:rPr lang="en-US" sz="2400" dirty="0" err="1">
                <a:solidFill>
                  <a:schemeClr val="dk1"/>
                </a:solidFill>
              </a:rPr>
              <a:t>ijs</a:t>
            </a:r>
            <a:r>
              <a:rPr lang="en-US" sz="2400" dirty="0">
                <a:solidFill>
                  <a:schemeClr val="dk1"/>
                </a:solidFill>
              </a:rPr>
              <a:t> </a:t>
            </a:r>
            <a:r>
              <a:rPr lang="en-US" sz="2400" dirty="0" err="1">
                <a:solidFill>
                  <a:schemeClr val="dk1"/>
                </a:solidFill>
              </a:rPr>
              <a:t>en</a:t>
            </a:r>
            <a:r>
              <a:rPr lang="en-US" sz="2400" dirty="0">
                <a:solidFill>
                  <a:schemeClr val="dk1"/>
                </a:solidFill>
              </a:rPr>
              <a:t> </a:t>
            </a:r>
            <a:r>
              <a:rPr lang="en-US" sz="2400" dirty="0" err="1">
                <a:solidFill>
                  <a:schemeClr val="dk1"/>
                </a:solidFill>
              </a:rPr>
              <a:t>sneeuw</a:t>
            </a:r>
            <a:endParaRPr lang="en-US" sz="2400" dirty="0">
              <a:solidFill>
                <a:schemeClr val="dk1"/>
              </a:solidFill>
            </a:endParaRPr>
          </a:p>
          <a:p>
            <a:pPr marL="31750" marR="0" lvl="0" algn="l" rtl="0">
              <a:lnSpc>
                <a:spcPct val="100000"/>
              </a:lnSpc>
              <a:spcBef>
                <a:spcPts val="0"/>
              </a:spcBef>
              <a:spcAft>
                <a:spcPts val="0"/>
              </a:spcAft>
              <a:buClr>
                <a:schemeClr val="dk1"/>
              </a:buClr>
              <a:buSzPts val="2400"/>
            </a:pPr>
            <a:endParaRPr lang="en-US"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nl-BE" sz="2400" b="0" i="0" u="none" strike="noStrike" cap="none" dirty="0">
                <a:solidFill>
                  <a:srgbClr val="FF0000"/>
                </a:solidFill>
                <a:latin typeface="Calibri"/>
                <a:ea typeface="Calibri"/>
                <a:cs typeface="Calibri"/>
                <a:sym typeface="Calibri"/>
              </a:rPr>
              <a:t>Licht -&gt; warmte</a:t>
            </a:r>
            <a:endParaRPr lang="nl-BE" sz="2400" dirty="0">
              <a:solidFill>
                <a:schemeClr val="dk1"/>
              </a:solidFill>
              <a:ea typeface="Calibri"/>
            </a:endParaRPr>
          </a:p>
          <a:p>
            <a:pPr marR="0" lvl="0" algn="l" rtl="0">
              <a:lnSpc>
                <a:spcPct val="100000"/>
              </a:lnSpc>
              <a:spcBef>
                <a:spcPts val="0"/>
              </a:spcBef>
              <a:spcAft>
                <a:spcPts val="0"/>
              </a:spcAft>
              <a:buClr>
                <a:srgbClr val="000000"/>
              </a:buClr>
              <a:buSzPts val="2400"/>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nl-BE" sz="2400" b="0" i="0" u="none" strike="noStrike" cap="none" dirty="0">
                <a:solidFill>
                  <a:srgbClr val="FF0000"/>
                </a:solidFill>
                <a:latin typeface="Calibri"/>
                <a:ea typeface="Calibri"/>
                <a:cs typeface="Calibri"/>
                <a:sym typeface="Calibri"/>
              </a:rPr>
              <a:t>Vasthouden van warmte</a:t>
            </a:r>
            <a:r>
              <a:rPr lang="nl-BE" sz="2400" b="0" i="0" u="none" strike="noStrike" cap="none" dirty="0">
                <a:solidFill>
                  <a:schemeClr val="dk1"/>
                </a:solidFill>
                <a:latin typeface="Calibri"/>
                <a:ea typeface="Calibri"/>
                <a:cs typeface="Calibri"/>
                <a:sym typeface="Calibri"/>
              </a:rPr>
              <a:t>:</a:t>
            </a:r>
          </a:p>
          <a:p>
            <a:pPr marL="342900" marR="0" lvl="0" indent="-342900" algn="l" rtl="0">
              <a:lnSpc>
                <a:spcPct val="100000"/>
              </a:lnSpc>
              <a:spcBef>
                <a:spcPts val="0"/>
              </a:spcBef>
              <a:spcAft>
                <a:spcPts val="0"/>
              </a:spcAft>
              <a:buClr>
                <a:srgbClr val="000000"/>
              </a:buClr>
              <a:buSzPts val="2400"/>
              <a:buFontTx/>
              <a:buChar char="-"/>
            </a:pPr>
            <a:r>
              <a:rPr lang="nl-BE" sz="2400" b="1" i="0" u="none" strike="noStrike" cap="none" dirty="0">
                <a:solidFill>
                  <a:schemeClr val="dk1"/>
                </a:solidFill>
                <a:latin typeface="Calibri"/>
                <a:ea typeface="Calibri"/>
                <a:cs typeface="Calibri"/>
                <a:sym typeface="Calibri"/>
              </a:rPr>
              <a:t>Broeikasgassen </a:t>
            </a:r>
            <a:r>
              <a:rPr lang="nl-BE" sz="2400" i="0" u="none" strike="noStrike" cap="none" dirty="0">
                <a:solidFill>
                  <a:schemeClr val="dk1"/>
                </a:solidFill>
                <a:latin typeface="Calibri"/>
                <a:ea typeface="Calibri"/>
                <a:cs typeface="Calibri"/>
                <a:sym typeface="Calibri"/>
              </a:rPr>
              <a:t>(waterdamp, CO</a:t>
            </a:r>
            <a:r>
              <a:rPr lang="nl-BE" sz="2400" i="0" u="none" strike="noStrike" cap="none" baseline="-25000" dirty="0">
                <a:solidFill>
                  <a:schemeClr val="dk1"/>
                </a:solidFill>
                <a:latin typeface="Calibri"/>
                <a:ea typeface="Calibri"/>
                <a:cs typeface="Calibri"/>
                <a:sym typeface="Calibri"/>
              </a:rPr>
              <a:t>2</a:t>
            </a:r>
            <a:r>
              <a:rPr lang="nl-BE" sz="2400" i="0" u="none" strike="noStrike" cap="none" dirty="0">
                <a:solidFill>
                  <a:schemeClr val="dk1"/>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ts val="2400"/>
              <a:buFontTx/>
              <a:buChar char="-"/>
            </a:pPr>
            <a:endParaRPr sz="2400" b="1" i="0" u="none" strike="noStrike" cap="none" dirty="0">
              <a:solidFill>
                <a:schemeClr val="dk1"/>
              </a:solidFill>
              <a:latin typeface="Calibri"/>
              <a:ea typeface="Calibri"/>
              <a:cs typeface="Calibri"/>
              <a:sym typeface="Calibri"/>
            </a:endParaRPr>
          </a:p>
        </p:txBody>
      </p:sp>
      <p:pic>
        <p:nvPicPr>
          <p:cNvPr id="1026" name="Picture 2" descr="http://www.climatechallenge.be/documents/document/large/20110922172530-natuurlijk_broeikaseff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6066" y="1236558"/>
            <a:ext cx="7995812" cy="7725422"/>
          </a:xfrm>
          <a:prstGeom prst="rect">
            <a:avLst/>
          </a:prstGeom>
          <a:ln w="3175">
            <a:solidFill>
              <a:schemeClr val="tx1"/>
            </a:solid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260735" y="6231556"/>
            <a:ext cx="3482615" cy="600164"/>
          </a:xfrm>
          <a:prstGeom prst="rect">
            <a:avLst/>
          </a:prstGeom>
        </p:spPr>
        <p:txBody>
          <a:bodyPr wrap="square">
            <a:spAutoFit/>
          </a:bodyPr>
          <a:lstStyle/>
          <a:p>
            <a:r>
              <a:rPr lang="en-GB" sz="1100" dirty="0">
                <a:hlinkClick r:id="rId4"/>
              </a:rPr>
              <a:t>http://www.climatechallenge.be/nl/klimaatverandering-woord-en-beeld/wat-is-klimaatverandering/het-broeikaseffect/natuurlijk-broeikaseffect.aspx</a:t>
            </a:r>
            <a:endParaRPr lang="en-GB" sz="1100" dirty="0"/>
          </a:p>
        </p:txBody>
      </p:sp>
      <p:sp>
        <p:nvSpPr>
          <p:cNvPr id="2" name="Oval 1"/>
          <p:cNvSpPr/>
          <p:nvPr/>
        </p:nvSpPr>
        <p:spPr>
          <a:xfrm>
            <a:off x="5002647" y="1575118"/>
            <a:ext cx="1879889" cy="14218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rot="537565">
            <a:off x="6974313" y="2041418"/>
            <a:ext cx="418289" cy="25859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7394949" y="2899227"/>
            <a:ext cx="2062258" cy="205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p:cNvSpPr/>
          <p:nvPr/>
        </p:nvSpPr>
        <p:spPr>
          <a:xfrm>
            <a:off x="4102412" y="5553486"/>
            <a:ext cx="8290560" cy="2609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904EEBD-0B0B-4086-9F82-2AF87058D615}"/>
              </a:ext>
            </a:extLst>
          </p:cNvPr>
          <p:cNvSpPr txBox="1"/>
          <p:nvPr/>
        </p:nvSpPr>
        <p:spPr>
          <a:xfrm>
            <a:off x="8722607" y="1962877"/>
            <a:ext cx="3083617" cy="646331"/>
          </a:xfrm>
          <a:prstGeom prst="rect">
            <a:avLst/>
          </a:prstGeom>
          <a:noFill/>
        </p:spPr>
        <p:txBody>
          <a:bodyPr wrap="square" rtlCol="0">
            <a:spAutoFit/>
          </a:bodyPr>
          <a:lstStyle/>
          <a:p>
            <a:r>
              <a:rPr lang="en-US" sz="1800" dirty="0" err="1">
                <a:solidFill>
                  <a:schemeClr val="bg1"/>
                </a:solidFill>
              </a:rPr>
              <a:t>Zonder</a:t>
            </a:r>
            <a:r>
              <a:rPr lang="en-US" sz="1800" dirty="0">
                <a:solidFill>
                  <a:schemeClr val="bg1"/>
                </a:solidFill>
              </a:rPr>
              <a:t> </a:t>
            </a:r>
            <a:r>
              <a:rPr lang="en-US" sz="1800" dirty="0" err="1">
                <a:solidFill>
                  <a:schemeClr val="bg1"/>
                </a:solidFill>
              </a:rPr>
              <a:t>broeikasgassen</a:t>
            </a:r>
            <a:r>
              <a:rPr lang="en-US" sz="1800" dirty="0">
                <a:solidFill>
                  <a:schemeClr val="bg1"/>
                </a:solidFill>
              </a:rPr>
              <a:t>: </a:t>
            </a:r>
          </a:p>
          <a:p>
            <a:r>
              <a:rPr lang="en-US" sz="1800" dirty="0" err="1">
                <a:solidFill>
                  <a:schemeClr val="bg1"/>
                </a:solidFill>
              </a:rPr>
              <a:t>T</a:t>
            </a:r>
            <a:r>
              <a:rPr lang="en-US" sz="1800" baseline="-25000" dirty="0" err="1">
                <a:solidFill>
                  <a:schemeClr val="bg1"/>
                </a:solidFill>
              </a:rPr>
              <a:t>aarde</a:t>
            </a:r>
            <a:r>
              <a:rPr lang="en-US" sz="1800" dirty="0">
                <a:solidFill>
                  <a:schemeClr val="bg1"/>
                </a:solidFill>
              </a:rPr>
              <a:t> ~ -18⁰C (</a:t>
            </a:r>
            <a:r>
              <a:rPr lang="en-US" sz="1800" dirty="0" err="1">
                <a:solidFill>
                  <a:schemeClr val="bg1"/>
                </a:solidFill>
              </a:rPr>
              <a:t>i.p.v</a:t>
            </a:r>
            <a:r>
              <a:rPr lang="en-US" sz="1800" dirty="0">
                <a:solidFill>
                  <a:schemeClr val="bg1"/>
                </a:solidFill>
              </a:rPr>
              <a:t>. ~15 ⁰C) </a:t>
            </a:r>
            <a:endParaRPr lang="nl-BE" sz="1800" dirty="0">
              <a:solidFill>
                <a:schemeClr val="bg1"/>
              </a:solidFill>
            </a:endParaRPr>
          </a:p>
        </p:txBody>
      </p:sp>
      <p:sp>
        <p:nvSpPr>
          <p:cNvPr id="5" name="Oval 6">
            <a:extLst>
              <a:ext uri="{FF2B5EF4-FFF2-40B4-BE49-F238E27FC236}">
                <a16:creationId xmlns:a16="http://schemas.microsoft.com/office/drawing/2014/main" id="{B3BF7BDF-E058-836A-248A-12489CE8D0E3}"/>
              </a:ext>
            </a:extLst>
          </p:cNvPr>
          <p:cNvSpPr/>
          <p:nvPr/>
        </p:nvSpPr>
        <p:spPr>
          <a:xfrm rot="18820886">
            <a:off x="5365734" y="2741272"/>
            <a:ext cx="584055" cy="14819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Afbeelding 8" descr="Afbeelding met tekst, Lettertype, Graphics, logo&#10;&#10;Door AI gegenereerde inhoud is mogelijk onjuist.">
            <a:extLst>
              <a:ext uri="{FF2B5EF4-FFF2-40B4-BE49-F238E27FC236}">
                <a16:creationId xmlns:a16="http://schemas.microsoft.com/office/drawing/2014/main" id="{316504C2-6B21-F98A-0733-0888C4F0FF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283444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9">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9">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7" grpId="0" animBg="1"/>
      <p:bldP spid="8" grpId="0" animBg="1"/>
      <p:bldP spid="4"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051BA4F-DD85-4C47-9C12-368BACB24401}"/>
              </a:ext>
            </a:extLst>
          </p:cNvPr>
          <p:cNvPicPr>
            <a:picLocks noChangeAspect="1"/>
          </p:cNvPicPr>
          <p:nvPr/>
        </p:nvPicPr>
        <p:blipFill rotWithShape="1">
          <a:blip r:embed="rId2"/>
          <a:srcRect l="3207"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itel 1">
            <a:extLst>
              <a:ext uri="{FF2B5EF4-FFF2-40B4-BE49-F238E27FC236}">
                <a16:creationId xmlns:a16="http://schemas.microsoft.com/office/drawing/2014/main" id="{27094CBB-D7C5-4C62-B15B-5BC69DC1BA82}"/>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4200" dirty="0"/>
              <a:t>En wat heeft de </a:t>
            </a:r>
            <a:r>
              <a:rPr lang="nl-BE" sz="4200" u="sng" dirty="0"/>
              <a:t>minst hoge </a:t>
            </a:r>
            <a:r>
              <a:rPr lang="nl-BE" sz="4200" dirty="0"/>
              <a:t>CO</a:t>
            </a:r>
            <a:r>
              <a:rPr lang="nl-BE" sz="4200" baseline="-25000" dirty="0"/>
              <a:t>2</a:t>
            </a:r>
            <a:r>
              <a:rPr lang="nl-BE" sz="4200" dirty="0"/>
              <a:t>-impact?</a:t>
            </a:r>
          </a:p>
        </p:txBody>
      </p:sp>
      <p:sp>
        <p:nvSpPr>
          <p:cNvPr id="12" name="Tijdelijke aanduiding voor inhoud 2">
            <a:extLst>
              <a:ext uri="{FF2B5EF4-FFF2-40B4-BE49-F238E27FC236}">
                <a16:creationId xmlns:a16="http://schemas.microsoft.com/office/drawing/2014/main" id="{AF2F1B7A-D3EA-49B8-B2DF-383704A46D13}"/>
              </a:ext>
            </a:extLst>
          </p:cNvPr>
          <p:cNvSpPr txBox="1">
            <a:spLocks/>
          </p:cNvSpPr>
          <p:nvPr/>
        </p:nvSpPr>
        <p:spPr>
          <a:xfrm>
            <a:off x="640080" y="3211963"/>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lphaUcPeriod"/>
            </a:pPr>
            <a:r>
              <a:rPr lang="nl-BE" sz="3200" b="1"/>
              <a:t>Kalf</a:t>
            </a:r>
            <a:r>
              <a:rPr lang="nl-BE" sz="3200"/>
              <a:t>sgehakt</a:t>
            </a:r>
            <a:endParaRPr lang="nl-BE" sz="3200" b="1"/>
          </a:p>
          <a:p>
            <a:pPr marL="514350" indent="-514350">
              <a:buFont typeface="+mj-lt"/>
              <a:buAutoNum type="alphaUcPeriod"/>
            </a:pPr>
            <a:r>
              <a:rPr lang="nl-BE" sz="3200" b="1"/>
              <a:t>Varken</a:t>
            </a:r>
            <a:r>
              <a:rPr lang="nl-BE" sz="3200"/>
              <a:t>sgehakt</a:t>
            </a:r>
            <a:endParaRPr lang="nl-BE" sz="3200" b="1"/>
          </a:p>
          <a:p>
            <a:pPr marL="514350" indent="-514350">
              <a:buFont typeface="+mj-lt"/>
              <a:buAutoNum type="alphaUcPeriod"/>
            </a:pPr>
            <a:r>
              <a:rPr lang="nl-BE" sz="3200" b="1"/>
              <a:t>Kip</a:t>
            </a:r>
            <a:r>
              <a:rPr lang="nl-BE" sz="3200"/>
              <a:t>pengehakt</a:t>
            </a:r>
            <a:endParaRPr lang="nl-BE" sz="3200" b="1"/>
          </a:p>
          <a:p>
            <a:pPr marL="514350" indent="-514350">
              <a:buFont typeface="+mj-lt"/>
              <a:buAutoNum type="alphaUcPeriod"/>
            </a:pPr>
            <a:r>
              <a:rPr lang="nl-BE" sz="3200" b="1"/>
              <a:t>Gemengd</a:t>
            </a:r>
            <a:r>
              <a:rPr lang="nl-BE" sz="3200"/>
              <a:t> gehakt (kalf + varken)</a:t>
            </a:r>
            <a:endParaRPr lang="nl-BE" sz="3200" dirty="0"/>
          </a:p>
        </p:txBody>
      </p:sp>
      <p:sp>
        <p:nvSpPr>
          <p:cNvPr id="13" name="Rechthoek 12">
            <a:extLst>
              <a:ext uri="{FF2B5EF4-FFF2-40B4-BE49-F238E27FC236}">
                <a16:creationId xmlns:a16="http://schemas.microsoft.com/office/drawing/2014/main" id="{4135CE82-66DA-4CA7-A21C-BBED5172A275}"/>
              </a:ext>
            </a:extLst>
          </p:cNvPr>
          <p:cNvSpPr/>
          <p:nvPr/>
        </p:nvSpPr>
        <p:spPr>
          <a:xfrm>
            <a:off x="344649" y="4350742"/>
            <a:ext cx="4368602" cy="45009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760E9799-6448-42F0-BE21-5647DDD33BF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2210" y="6392411"/>
            <a:ext cx="1554583" cy="535190"/>
          </a:xfrm>
          <a:prstGeom prst="rect">
            <a:avLst/>
          </a:prstGeom>
          <a:noFill/>
          <a:ln>
            <a:noFill/>
          </a:ln>
        </p:spPr>
      </p:pic>
      <p:pic>
        <p:nvPicPr>
          <p:cNvPr id="10" name="Picture 3">
            <a:extLst>
              <a:ext uri="{FF2B5EF4-FFF2-40B4-BE49-F238E27FC236}">
                <a16:creationId xmlns:a16="http://schemas.microsoft.com/office/drawing/2014/main" id="{881FF095-829A-45E5-9810-3971665CCFB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5185" y="6360896"/>
            <a:ext cx="1636667" cy="442880"/>
          </a:xfrm>
          <a:prstGeom prst="rect">
            <a:avLst/>
          </a:prstGeom>
        </p:spPr>
      </p:pic>
    </p:spTree>
    <p:extLst>
      <p:ext uri="{BB962C8B-B14F-4D97-AF65-F5344CB8AC3E}">
        <p14:creationId xmlns:p14="http://schemas.microsoft.com/office/powerpoint/2010/main" val="25354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DBFD86E-B63E-4CAD-9E57-2362B60E59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8250" y="0"/>
            <a:ext cx="9715500" cy="6858000"/>
          </a:xfrm>
          <a:prstGeom prst="rect">
            <a:avLst/>
          </a:prstGeom>
        </p:spPr>
      </p:pic>
      <p:cxnSp>
        <p:nvCxnSpPr>
          <p:cNvPr id="7" name="Rechte verbindingslijn met pijl 6">
            <a:extLst>
              <a:ext uri="{FF2B5EF4-FFF2-40B4-BE49-F238E27FC236}">
                <a16:creationId xmlns:a16="http://schemas.microsoft.com/office/drawing/2014/main" id="{71253D2A-8E7E-470E-8598-6294CA205773}"/>
              </a:ext>
            </a:extLst>
          </p:cNvPr>
          <p:cNvCxnSpPr/>
          <p:nvPr/>
        </p:nvCxnSpPr>
        <p:spPr>
          <a:xfrm>
            <a:off x="301841" y="2823099"/>
            <a:ext cx="856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B4242BB-36E7-4C45-AC1D-7B0D348202BB}"/>
              </a:ext>
            </a:extLst>
          </p:cNvPr>
          <p:cNvCxnSpPr/>
          <p:nvPr/>
        </p:nvCxnSpPr>
        <p:spPr>
          <a:xfrm>
            <a:off x="301841" y="2336306"/>
            <a:ext cx="856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24F94043-BF36-42E4-8D08-F32489AEEEA2}"/>
              </a:ext>
            </a:extLst>
          </p:cNvPr>
          <p:cNvCxnSpPr/>
          <p:nvPr/>
        </p:nvCxnSpPr>
        <p:spPr>
          <a:xfrm>
            <a:off x="301841" y="5745332"/>
            <a:ext cx="856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D6B1DFCB-ED02-4237-BF55-6A9FC167EB2D}"/>
              </a:ext>
            </a:extLst>
          </p:cNvPr>
          <p:cNvCxnSpPr/>
          <p:nvPr/>
        </p:nvCxnSpPr>
        <p:spPr>
          <a:xfrm>
            <a:off x="301841" y="3278819"/>
            <a:ext cx="856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Afbeelding 7" descr="Afbeelding met voedsel, houten, brood, sluiten&#10;&#10;Automatisch gegenereerde beschrijving">
            <a:extLst>
              <a:ext uri="{FF2B5EF4-FFF2-40B4-BE49-F238E27FC236}">
                <a16:creationId xmlns:a16="http://schemas.microsoft.com/office/drawing/2014/main" id="{DE9D17E4-C14C-4D72-8CA2-9D2625903F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889" r="-1" b="8337"/>
          <a:stretch/>
        </p:blipFill>
        <p:spPr>
          <a:xfrm>
            <a:off x="204188" y="142042"/>
            <a:ext cx="856510" cy="85392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72336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DBFD86E-B63E-4CAD-9E57-2362B60E59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8250" y="0"/>
            <a:ext cx="9715500" cy="6858000"/>
          </a:xfrm>
          <a:prstGeom prst="rect">
            <a:avLst/>
          </a:prstGeom>
        </p:spPr>
      </p:pic>
      <p:cxnSp>
        <p:nvCxnSpPr>
          <p:cNvPr id="7" name="Rechte verbindingslijn met pijl 6">
            <a:extLst>
              <a:ext uri="{FF2B5EF4-FFF2-40B4-BE49-F238E27FC236}">
                <a16:creationId xmlns:a16="http://schemas.microsoft.com/office/drawing/2014/main" id="{71253D2A-8E7E-470E-8598-6294CA205773}"/>
              </a:ext>
            </a:extLst>
          </p:cNvPr>
          <p:cNvCxnSpPr/>
          <p:nvPr/>
        </p:nvCxnSpPr>
        <p:spPr>
          <a:xfrm>
            <a:off x="301841" y="2805344"/>
            <a:ext cx="856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B4242BB-36E7-4C45-AC1D-7B0D348202BB}"/>
              </a:ext>
            </a:extLst>
          </p:cNvPr>
          <p:cNvCxnSpPr/>
          <p:nvPr/>
        </p:nvCxnSpPr>
        <p:spPr>
          <a:xfrm>
            <a:off x="301841" y="1137820"/>
            <a:ext cx="856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D6B1DFCB-ED02-4237-BF55-6A9FC167EB2D}"/>
              </a:ext>
            </a:extLst>
          </p:cNvPr>
          <p:cNvCxnSpPr/>
          <p:nvPr/>
        </p:nvCxnSpPr>
        <p:spPr>
          <a:xfrm>
            <a:off x="301841" y="3039122"/>
            <a:ext cx="856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7C116C20-8E00-4490-930F-EBC551683B4F}"/>
              </a:ext>
            </a:extLst>
          </p:cNvPr>
          <p:cNvPicPr>
            <a:picLocks noChangeAspect="1"/>
          </p:cNvPicPr>
          <p:nvPr/>
        </p:nvPicPr>
        <p:blipFill rotWithShape="1">
          <a:blip r:embed="rId3"/>
          <a:srcRect l="3207" r="1" b="1"/>
          <a:stretch/>
        </p:blipFill>
        <p:spPr>
          <a:xfrm>
            <a:off x="220490" y="150186"/>
            <a:ext cx="856510" cy="85392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3087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B48AA7-5FA6-44B4-87E0-1462213034C1}"/>
              </a:ext>
            </a:extLst>
          </p:cNvPr>
          <p:cNvSpPr>
            <a:spLocks noGrp="1"/>
          </p:cNvSpPr>
          <p:nvPr>
            <p:ph type="title"/>
          </p:nvPr>
        </p:nvSpPr>
        <p:spPr>
          <a:xfrm>
            <a:off x="640080" y="172124"/>
            <a:ext cx="4368602" cy="1956841"/>
          </a:xfrm>
        </p:spPr>
        <p:txBody>
          <a:bodyPr anchor="b">
            <a:normAutofit/>
          </a:bodyPr>
          <a:lstStyle/>
          <a:p>
            <a:r>
              <a:rPr lang="nl-BE" sz="3600" dirty="0"/>
              <a:t>Wat heeft de </a:t>
            </a:r>
            <a:r>
              <a:rPr lang="nl-BE" sz="3600" u="sng" dirty="0"/>
              <a:t>hoogste</a:t>
            </a:r>
            <a:r>
              <a:rPr lang="nl-BE" sz="3600" dirty="0"/>
              <a:t> CO</a:t>
            </a:r>
            <a:r>
              <a:rPr lang="nl-BE" sz="3600" baseline="-25000" dirty="0"/>
              <a:t>2</a:t>
            </a:r>
            <a:r>
              <a:rPr lang="nl-BE" sz="3600" dirty="0"/>
              <a:t>e-impact? (je koopt het in België)</a:t>
            </a:r>
          </a:p>
        </p:txBody>
      </p:sp>
      <p:sp>
        <p:nvSpPr>
          <p:cNvPr id="3" name="Tijdelijke aanduiding voor inhoud 2">
            <a:extLst>
              <a:ext uri="{FF2B5EF4-FFF2-40B4-BE49-F238E27FC236}">
                <a16:creationId xmlns:a16="http://schemas.microsoft.com/office/drawing/2014/main" id="{CFE2E7CC-1461-4E27-9BF1-276966741A0B}"/>
              </a:ext>
            </a:extLst>
          </p:cNvPr>
          <p:cNvSpPr>
            <a:spLocks noGrp="1"/>
          </p:cNvSpPr>
          <p:nvPr>
            <p:ph idx="1"/>
          </p:nvPr>
        </p:nvSpPr>
        <p:spPr>
          <a:xfrm>
            <a:off x="640080" y="2872899"/>
            <a:ext cx="4243589" cy="3659732"/>
          </a:xfrm>
        </p:spPr>
        <p:txBody>
          <a:bodyPr>
            <a:normAutofit/>
          </a:bodyPr>
          <a:lstStyle/>
          <a:p>
            <a:pPr marL="514350" indent="-514350">
              <a:lnSpc>
                <a:spcPct val="100000"/>
              </a:lnSpc>
              <a:buFont typeface="+mj-lt"/>
              <a:buAutoNum type="alphaUcPeriod"/>
            </a:pPr>
            <a:r>
              <a:rPr lang="nl-BE" sz="1900" b="1" dirty="0"/>
              <a:t>Verse Belgische </a:t>
            </a:r>
            <a:r>
              <a:rPr lang="nl-BE" sz="1900" dirty="0"/>
              <a:t>appels, nog geen maand geleden geplukt.</a:t>
            </a:r>
          </a:p>
          <a:p>
            <a:pPr marL="514350" indent="-514350">
              <a:lnSpc>
                <a:spcPct val="100000"/>
              </a:lnSpc>
              <a:buFont typeface="+mj-lt"/>
              <a:buAutoNum type="alphaUcPeriod"/>
            </a:pPr>
            <a:r>
              <a:rPr lang="nl-BE" sz="1900" b="1" dirty="0"/>
              <a:t>Belgische</a:t>
            </a:r>
            <a:r>
              <a:rPr lang="nl-BE" sz="1900" dirty="0"/>
              <a:t> appels die bijna een jaar </a:t>
            </a:r>
            <a:r>
              <a:rPr lang="nl-BE" sz="1900" b="1" dirty="0"/>
              <a:t>in een grote, ietwat oudere koeling </a:t>
            </a:r>
            <a:r>
              <a:rPr lang="nl-BE" sz="1900" dirty="0"/>
              <a:t>bijgehouden werden.</a:t>
            </a:r>
          </a:p>
          <a:p>
            <a:pPr marL="514350" indent="-514350">
              <a:lnSpc>
                <a:spcPct val="100000"/>
              </a:lnSpc>
              <a:buFont typeface="+mj-lt"/>
              <a:buAutoNum type="alphaUcPeriod"/>
            </a:pPr>
            <a:r>
              <a:rPr lang="nl-BE" sz="1900" dirty="0"/>
              <a:t>Verse </a:t>
            </a:r>
            <a:r>
              <a:rPr lang="nl-BE" sz="1900" b="1" dirty="0"/>
              <a:t>Australische</a:t>
            </a:r>
            <a:r>
              <a:rPr lang="nl-BE" sz="1900" dirty="0"/>
              <a:t> appels, nog geen maand geleden geplukt en </a:t>
            </a:r>
            <a:r>
              <a:rPr lang="nl-BE" sz="1900" b="1" dirty="0"/>
              <a:t>met een schip overgebracht</a:t>
            </a:r>
            <a:r>
              <a:rPr lang="nl-BE" sz="1900" dirty="0"/>
              <a:t>.</a:t>
            </a:r>
          </a:p>
        </p:txBody>
      </p:sp>
      <p:pic>
        <p:nvPicPr>
          <p:cNvPr id="5" name="Afbeelding 4" descr="Afbeelding met appel, fruit, persoon, vasthouden&#10;&#10;Automatisch gegenereerde beschrijving">
            <a:extLst>
              <a:ext uri="{FF2B5EF4-FFF2-40B4-BE49-F238E27FC236}">
                <a16:creationId xmlns:a16="http://schemas.microsoft.com/office/drawing/2014/main" id="{92853099-90A5-4E36-B292-BC3F59FA16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89" r="400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2" name="Rechthoek 11">
            <a:extLst>
              <a:ext uri="{FF2B5EF4-FFF2-40B4-BE49-F238E27FC236}">
                <a16:creationId xmlns:a16="http://schemas.microsoft.com/office/drawing/2014/main" id="{9D07A27A-9D51-4EE7-A74D-0B730829E050}"/>
              </a:ext>
            </a:extLst>
          </p:cNvPr>
          <p:cNvSpPr/>
          <p:nvPr/>
        </p:nvSpPr>
        <p:spPr>
          <a:xfrm>
            <a:off x="479959" y="3601556"/>
            <a:ext cx="4539020" cy="925721"/>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31CDEA22-D605-42B2-B26C-D495EA9A1E6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2210" y="6392411"/>
            <a:ext cx="1554583" cy="535190"/>
          </a:xfrm>
          <a:prstGeom prst="rect">
            <a:avLst/>
          </a:prstGeom>
          <a:noFill/>
          <a:ln>
            <a:noFill/>
          </a:ln>
        </p:spPr>
      </p:pic>
      <p:pic>
        <p:nvPicPr>
          <p:cNvPr id="9" name="Picture 3">
            <a:extLst>
              <a:ext uri="{FF2B5EF4-FFF2-40B4-BE49-F238E27FC236}">
                <a16:creationId xmlns:a16="http://schemas.microsoft.com/office/drawing/2014/main" id="{67BFCFD2-426C-469C-99B8-D0B4A55ABCA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5185" y="6360896"/>
            <a:ext cx="1636667" cy="442880"/>
          </a:xfrm>
          <a:prstGeom prst="rect">
            <a:avLst/>
          </a:prstGeom>
        </p:spPr>
      </p:pic>
    </p:spTree>
    <p:extLst>
      <p:ext uri="{BB962C8B-B14F-4D97-AF65-F5344CB8AC3E}">
        <p14:creationId xmlns:p14="http://schemas.microsoft.com/office/powerpoint/2010/main" val="353289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B48AA7-5FA6-44B4-87E0-1462213034C1}"/>
              </a:ext>
            </a:extLst>
          </p:cNvPr>
          <p:cNvSpPr>
            <a:spLocks noGrp="1"/>
          </p:cNvSpPr>
          <p:nvPr>
            <p:ph type="title"/>
          </p:nvPr>
        </p:nvSpPr>
        <p:spPr>
          <a:xfrm>
            <a:off x="640080" y="169019"/>
            <a:ext cx="4368602" cy="1956841"/>
          </a:xfrm>
        </p:spPr>
        <p:txBody>
          <a:bodyPr anchor="b">
            <a:normAutofit/>
          </a:bodyPr>
          <a:lstStyle/>
          <a:p>
            <a:r>
              <a:rPr lang="nl-BE" sz="3600" dirty="0"/>
              <a:t>En wat heeft de </a:t>
            </a:r>
            <a:r>
              <a:rPr lang="nl-BE" sz="3600" u="sng" dirty="0"/>
              <a:t>minst hoge </a:t>
            </a:r>
            <a:r>
              <a:rPr lang="nl-BE" sz="3600" dirty="0"/>
              <a:t>CO</a:t>
            </a:r>
            <a:r>
              <a:rPr lang="nl-BE" sz="3600" baseline="-25000" dirty="0"/>
              <a:t>2</a:t>
            </a:r>
            <a:r>
              <a:rPr lang="nl-BE" sz="3600" dirty="0"/>
              <a:t>e-impact?</a:t>
            </a:r>
            <a:br>
              <a:rPr lang="nl-BE" sz="3600" dirty="0"/>
            </a:br>
            <a:r>
              <a:rPr lang="nl-BE" sz="3600" dirty="0"/>
              <a:t>(je koopt het in België)</a:t>
            </a:r>
          </a:p>
        </p:txBody>
      </p:sp>
      <p:sp>
        <p:nvSpPr>
          <p:cNvPr id="3" name="Tijdelijke aanduiding voor inhoud 2">
            <a:extLst>
              <a:ext uri="{FF2B5EF4-FFF2-40B4-BE49-F238E27FC236}">
                <a16:creationId xmlns:a16="http://schemas.microsoft.com/office/drawing/2014/main" id="{CFE2E7CC-1461-4E27-9BF1-276966741A0B}"/>
              </a:ext>
            </a:extLst>
          </p:cNvPr>
          <p:cNvSpPr>
            <a:spLocks noGrp="1"/>
          </p:cNvSpPr>
          <p:nvPr>
            <p:ph idx="1"/>
          </p:nvPr>
        </p:nvSpPr>
        <p:spPr>
          <a:xfrm>
            <a:off x="640080" y="2872899"/>
            <a:ext cx="4243589" cy="3659732"/>
          </a:xfrm>
        </p:spPr>
        <p:txBody>
          <a:bodyPr>
            <a:normAutofit/>
          </a:bodyPr>
          <a:lstStyle/>
          <a:p>
            <a:pPr marL="514350" indent="-514350">
              <a:lnSpc>
                <a:spcPct val="100000"/>
              </a:lnSpc>
              <a:buFont typeface="+mj-lt"/>
              <a:buAutoNum type="alphaUcPeriod"/>
            </a:pPr>
            <a:r>
              <a:rPr lang="nl-BE" sz="1900" b="1" dirty="0"/>
              <a:t>Verse Belgische </a:t>
            </a:r>
            <a:r>
              <a:rPr lang="nl-BE" sz="1900" dirty="0"/>
              <a:t>appels, nog geen maand geleden geplukt.</a:t>
            </a:r>
          </a:p>
          <a:p>
            <a:pPr marL="514350" indent="-514350">
              <a:lnSpc>
                <a:spcPct val="100000"/>
              </a:lnSpc>
              <a:buFont typeface="+mj-lt"/>
              <a:buAutoNum type="alphaUcPeriod"/>
            </a:pPr>
            <a:r>
              <a:rPr lang="nl-BE" sz="1900" b="1" dirty="0"/>
              <a:t>Belgische</a:t>
            </a:r>
            <a:r>
              <a:rPr lang="nl-BE" sz="1900" dirty="0"/>
              <a:t> appels die bijna een jaar </a:t>
            </a:r>
            <a:r>
              <a:rPr lang="nl-BE" sz="1900" b="1" dirty="0"/>
              <a:t>in een grote, ietwat oudere koeling </a:t>
            </a:r>
            <a:r>
              <a:rPr lang="nl-BE" sz="1900" dirty="0"/>
              <a:t>bijgehouden werden.</a:t>
            </a:r>
          </a:p>
          <a:p>
            <a:pPr marL="514350" indent="-514350">
              <a:lnSpc>
                <a:spcPct val="100000"/>
              </a:lnSpc>
              <a:buFont typeface="+mj-lt"/>
              <a:buAutoNum type="alphaUcPeriod"/>
            </a:pPr>
            <a:r>
              <a:rPr lang="nl-BE" sz="1900" dirty="0"/>
              <a:t>Verse </a:t>
            </a:r>
            <a:r>
              <a:rPr lang="nl-BE" sz="1900" b="1" dirty="0"/>
              <a:t>Australische</a:t>
            </a:r>
            <a:r>
              <a:rPr lang="nl-BE" sz="1900" dirty="0"/>
              <a:t> appels, nog geen maand geleden geplukt en </a:t>
            </a:r>
            <a:r>
              <a:rPr lang="nl-BE" sz="1900" b="1" dirty="0"/>
              <a:t>met een schip overgebracht</a:t>
            </a:r>
            <a:r>
              <a:rPr lang="nl-BE" sz="1900" dirty="0"/>
              <a:t>.</a:t>
            </a:r>
          </a:p>
        </p:txBody>
      </p:sp>
      <p:pic>
        <p:nvPicPr>
          <p:cNvPr id="5" name="Afbeelding 4" descr="Afbeelding met appel, fruit, persoon, vasthouden&#10;&#10;Automatisch gegenereerde beschrijving">
            <a:extLst>
              <a:ext uri="{FF2B5EF4-FFF2-40B4-BE49-F238E27FC236}">
                <a16:creationId xmlns:a16="http://schemas.microsoft.com/office/drawing/2014/main" id="{92853099-90A5-4E36-B292-BC3F59FA16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89" r="400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Rechthoek 6">
            <a:extLst>
              <a:ext uri="{FF2B5EF4-FFF2-40B4-BE49-F238E27FC236}">
                <a16:creationId xmlns:a16="http://schemas.microsoft.com/office/drawing/2014/main" id="{6C297508-7023-4D33-A3C6-D0BDE372B4FF}"/>
              </a:ext>
            </a:extLst>
          </p:cNvPr>
          <p:cNvSpPr/>
          <p:nvPr/>
        </p:nvSpPr>
        <p:spPr>
          <a:xfrm>
            <a:off x="521624" y="2873929"/>
            <a:ext cx="4368602" cy="634137"/>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0840FF81-6D8F-4059-91C5-2759D203A72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2210" y="6392411"/>
            <a:ext cx="1554583" cy="535190"/>
          </a:xfrm>
          <a:prstGeom prst="rect">
            <a:avLst/>
          </a:prstGeom>
          <a:noFill/>
          <a:ln>
            <a:noFill/>
          </a:ln>
        </p:spPr>
      </p:pic>
      <p:pic>
        <p:nvPicPr>
          <p:cNvPr id="9" name="Picture 3">
            <a:extLst>
              <a:ext uri="{FF2B5EF4-FFF2-40B4-BE49-F238E27FC236}">
                <a16:creationId xmlns:a16="http://schemas.microsoft.com/office/drawing/2014/main" id="{72521E16-9370-4D33-B83A-68A8CFD3E7A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5185" y="6360896"/>
            <a:ext cx="1636667" cy="442880"/>
          </a:xfrm>
          <a:prstGeom prst="rect">
            <a:avLst/>
          </a:prstGeom>
        </p:spPr>
      </p:pic>
    </p:spTree>
    <p:extLst>
      <p:ext uri="{BB962C8B-B14F-4D97-AF65-F5344CB8AC3E}">
        <p14:creationId xmlns:p14="http://schemas.microsoft.com/office/powerpoint/2010/main" val="133915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appel, fruit, persoon, vasthouden&#10;&#10;Automatisch gegenereerde beschrijving">
            <a:extLst>
              <a:ext uri="{FF2B5EF4-FFF2-40B4-BE49-F238E27FC236}">
                <a16:creationId xmlns:a16="http://schemas.microsoft.com/office/drawing/2014/main" id="{25D7EC64-46DB-4B04-B3DD-46412C1A3D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89" r="4000" b="-1"/>
          <a:stretch/>
        </p:blipFill>
        <p:spPr>
          <a:xfrm>
            <a:off x="301842" y="125169"/>
            <a:ext cx="781234" cy="77887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0" name="Afbeelding 9">
            <a:extLst>
              <a:ext uri="{FF2B5EF4-FFF2-40B4-BE49-F238E27FC236}">
                <a16:creationId xmlns:a16="http://schemas.microsoft.com/office/drawing/2014/main" id="{35A0BFE7-3985-4FD8-8417-B03A8466F1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1992" y="534879"/>
            <a:ext cx="8200008" cy="5788241"/>
          </a:xfrm>
          <a:prstGeom prst="rect">
            <a:avLst/>
          </a:prstGeom>
        </p:spPr>
      </p:pic>
      <p:sp>
        <p:nvSpPr>
          <p:cNvPr id="2" name="Tekstvak 1">
            <a:extLst>
              <a:ext uri="{FF2B5EF4-FFF2-40B4-BE49-F238E27FC236}">
                <a16:creationId xmlns:a16="http://schemas.microsoft.com/office/drawing/2014/main" id="{360318EE-3F64-4E4C-9D18-1D355BF8DBF5}"/>
              </a:ext>
            </a:extLst>
          </p:cNvPr>
          <p:cNvSpPr txBox="1"/>
          <p:nvPr/>
        </p:nvSpPr>
        <p:spPr>
          <a:xfrm>
            <a:off x="213064" y="904042"/>
            <a:ext cx="3529446" cy="6217087"/>
          </a:xfrm>
          <a:prstGeom prst="rect">
            <a:avLst/>
          </a:prstGeom>
          <a:noFill/>
        </p:spPr>
        <p:txBody>
          <a:bodyPr wrap="square" rtlCol="0">
            <a:spAutoFit/>
          </a:bodyPr>
          <a:lstStyle/>
          <a:p>
            <a:r>
              <a:rPr lang="nl-BE" sz="2400" dirty="0"/>
              <a:t>Het </a:t>
            </a:r>
            <a:r>
              <a:rPr lang="nl-BE" sz="2400" b="1" dirty="0"/>
              <a:t>transport</a:t>
            </a:r>
            <a:r>
              <a:rPr lang="nl-BE" sz="2400" dirty="0"/>
              <a:t> heeft een relatief kleine impact op de totale broeikasgasuitstoot van een product. </a:t>
            </a:r>
            <a:r>
              <a:rPr lang="nl-BE" sz="2400" b="1" dirty="0"/>
              <a:t>Appels</a:t>
            </a:r>
            <a:r>
              <a:rPr lang="nl-BE" sz="2400" dirty="0"/>
              <a:t> komen bovendien </a:t>
            </a:r>
            <a:r>
              <a:rPr lang="nl-BE" sz="2400" b="1" dirty="0"/>
              <a:t>meestal per boot</a:t>
            </a:r>
            <a:r>
              <a:rPr lang="nl-BE" sz="2400" dirty="0"/>
              <a:t>. Per vliegtuig zou hun CO</a:t>
            </a:r>
            <a:r>
              <a:rPr lang="nl-BE" sz="2400" baseline="-25000" dirty="0"/>
              <a:t>2</a:t>
            </a:r>
            <a:r>
              <a:rPr lang="nl-BE" sz="2400" dirty="0"/>
              <a:t>e-impact veel groter zijn.</a:t>
            </a:r>
          </a:p>
          <a:p>
            <a:endParaRPr lang="nl-BE" sz="2400" dirty="0"/>
          </a:p>
          <a:p>
            <a:r>
              <a:rPr lang="nl-BE" sz="2400" dirty="0"/>
              <a:t>Een </a:t>
            </a:r>
            <a:r>
              <a:rPr lang="nl-BE" sz="2400" b="1" dirty="0"/>
              <a:t>koelinstallatie</a:t>
            </a:r>
            <a:r>
              <a:rPr lang="nl-BE" sz="2400" dirty="0"/>
              <a:t> verbruikt al snel veel elektriciteit en bevat vaak ook andere broeikasgassen zoals </a:t>
            </a:r>
            <a:r>
              <a:rPr lang="nl-BE" sz="2400" dirty="0" err="1"/>
              <a:t>HFK’s</a:t>
            </a:r>
            <a:r>
              <a:rPr lang="nl-BE" sz="2400" dirty="0"/>
              <a:t>.</a:t>
            </a:r>
          </a:p>
          <a:p>
            <a:endParaRPr lang="nl-BE" dirty="0"/>
          </a:p>
        </p:txBody>
      </p:sp>
      <p:pic>
        <p:nvPicPr>
          <p:cNvPr id="4" name="Afbeelding 3">
            <a:extLst>
              <a:ext uri="{FF2B5EF4-FFF2-40B4-BE49-F238E27FC236}">
                <a16:creationId xmlns:a16="http://schemas.microsoft.com/office/drawing/2014/main" id="{E08553AE-F4DB-41F1-B5E7-83300182C2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2510" y="534879"/>
            <a:ext cx="8449490" cy="5964346"/>
          </a:xfrm>
          <a:prstGeom prst="rect">
            <a:avLst/>
          </a:prstGeom>
        </p:spPr>
      </p:pic>
      <p:pic>
        <p:nvPicPr>
          <p:cNvPr id="3" name="Afbeelding 2" descr="Afbeelding met tekst, Lettertype, Graphics, logo&#10;&#10;Door AI gegenereerde inhoud is mogelijk onjuist.">
            <a:extLst>
              <a:ext uri="{FF2B5EF4-FFF2-40B4-BE49-F238E27FC236}">
                <a16:creationId xmlns:a16="http://schemas.microsoft.com/office/drawing/2014/main" id="{B48E32CC-EBC9-03EE-F8E8-7FBD48D80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318896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9">
            <a:extLst>
              <a:ext uri="{FF2B5EF4-FFF2-40B4-BE49-F238E27FC236}">
                <a16:creationId xmlns:a16="http://schemas.microsoft.com/office/drawing/2014/main" id="{47A0BC90-57BE-4C05-A138-069B378610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458" y="688975"/>
            <a:ext cx="8750390" cy="6169025"/>
          </a:xfrm>
          <a:prstGeom prst="rect">
            <a:avLst/>
          </a:prstGeom>
          <a:noFill/>
        </p:spPr>
      </p:pic>
      <p:sp>
        <p:nvSpPr>
          <p:cNvPr id="4" name="Tijdelijke aanduiding voor inhoud 2">
            <a:extLst>
              <a:ext uri="{FF2B5EF4-FFF2-40B4-BE49-F238E27FC236}">
                <a16:creationId xmlns:a16="http://schemas.microsoft.com/office/drawing/2014/main" id="{A08A276E-FEB5-4D75-98FD-12EF5C4A9861}"/>
              </a:ext>
            </a:extLst>
          </p:cNvPr>
          <p:cNvSpPr txBox="1">
            <a:spLocks/>
          </p:cNvSpPr>
          <p:nvPr/>
        </p:nvSpPr>
        <p:spPr>
          <a:xfrm>
            <a:off x="7461889" y="2394284"/>
            <a:ext cx="4730111" cy="4211053"/>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nl-BE" sz="2000" b="1" dirty="0"/>
              <a:t>Oplossingen: </a:t>
            </a:r>
          </a:p>
          <a:p>
            <a:pPr lvl="1"/>
            <a:r>
              <a:rPr lang="nl-BE" sz="1700" b="1" dirty="0"/>
              <a:t>minder (rood) vlees</a:t>
            </a:r>
          </a:p>
          <a:p>
            <a:pPr lvl="1"/>
            <a:r>
              <a:rPr lang="nl-BE" sz="1700" b="1" dirty="0"/>
              <a:t>koop seizoensgebonden</a:t>
            </a:r>
            <a:endParaRPr lang="nl-BE" sz="1600" b="1" dirty="0"/>
          </a:p>
          <a:p>
            <a:pPr lvl="1"/>
            <a:r>
              <a:rPr lang="nl-BE" sz="1700" b="1" dirty="0"/>
              <a:t>voedselverspilling tegengaan</a:t>
            </a:r>
          </a:p>
          <a:p>
            <a:pPr lvl="2"/>
            <a:r>
              <a:rPr lang="nl-BE" sz="1600" dirty="0"/>
              <a:t>Momenteel wordt </a:t>
            </a:r>
            <a:r>
              <a:rPr lang="nl-BE" sz="1600" u="sng" dirty="0"/>
              <a:t>30% van het voedsel verspild wereldwijd</a:t>
            </a:r>
            <a:endParaRPr lang="nl-BE" sz="1600" b="1" dirty="0"/>
          </a:p>
          <a:p>
            <a:pPr lvl="1"/>
            <a:r>
              <a:rPr lang="nl-BE" sz="1700" b="1" dirty="0"/>
              <a:t>alternatieve veevoederproductie</a:t>
            </a:r>
          </a:p>
          <a:p>
            <a:pPr lvl="2"/>
            <a:r>
              <a:rPr lang="nl-BE" sz="1600" u="sng" dirty="0">
                <a:sym typeface="Wingdings" panose="05000000000000000000" pitchFamily="2" charset="2"/>
              </a:rPr>
              <a:t>Alternatief veevoeder</a:t>
            </a:r>
            <a:r>
              <a:rPr lang="nl-BE" sz="1600" dirty="0">
                <a:sym typeface="Wingdings" panose="05000000000000000000" pitchFamily="2" charset="2"/>
              </a:rPr>
              <a:t> met minder grote klimaatafdruk, bv. uit reststromen (bijvoorbeeld insecten) of algen.</a:t>
            </a:r>
          </a:p>
        </p:txBody>
      </p:sp>
      <p:sp>
        <p:nvSpPr>
          <p:cNvPr id="2" name="TextBox 1">
            <a:extLst>
              <a:ext uri="{FF2B5EF4-FFF2-40B4-BE49-F238E27FC236}">
                <a16:creationId xmlns:a16="http://schemas.microsoft.com/office/drawing/2014/main" id="{4F3B9C99-193F-1C0C-0F29-2D7E95B2537D}"/>
              </a:ext>
            </a:extLst>
          </p:cNvPr>
          <p:cNvSpPr txBox="1"/>
          <p:nvPr/>
        </p:nvSpPr>
        <p:spPr>
          <a:xfrm>
            <a:off x="8992848" y="485774"/>
            <a:ext cx="3065802" cy="307777"/>
          </a:xfrm>
          <a:prstGeom prst="rect">
            <a:avLst/>
          </a:prstGeom>
          <a:noFill/>
        </p:spPr>
        <p:txBody>
          <a:bodyPr wrap="square" rtlCol="0">
            <a:spAutoFit/>
          </a:bodyPr>
          <a:lstStyle/>
          <a:p>
            <a:endParaRPr lang="en-US" dirty="0"/>
          </a:p>
        </p:txBody>
      </p:sp>
      <p:pic>
        <p:nvPicPr>
          <p:cNvPr id="5" name="Afbeelding 4" descr="Afbeelding met tekst, Lettertype, Graphics, logo&#10;&#10;Door AI gegenereerde inhoud is mogelijk onjuist.">
            <a:extLst>
              <a:ext uri="{FF2B5EF4-FFF2-40B4-BE49-F238E27FC236}">
                <a16:creationId xmlns:a16="http://schemas.microsoft.com/office/drawing/2014/main" id="{5FCFF44D-738E-3DEA-E770-262A7728DB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179734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552;p56"/>
          <p:cNvSpPr txBox="1"/>
          <p:nvPr/>
        </p:nvSpPr>
        <p:spPr>
          <a:xfrm>
            <a:off x="2463000" y="271750"/>
            <a:ext cx="7266000" cy="708000"/>
          </a:xfrm>
          <a:prstGeom prst="rect">
            <a:avLst/>
          </a:prstGeom>
          <a:noFill/>
          <a:ln>
            <a:noFill/>
          </a:ln>
        </p:spPr>
        <p:txBody>
          <a:bodyPr spcFirstLastPara="1" wrap="square" lIns="91425" tIns="45700" rIns="91425" bIns="45700" anchor="t" anchorCtr="0">
            <a:noAutofit/>
          </a:bodyPr>
          <a:lstStyle/>
          <a:p>
            <a:pPr marL="360000" marR="0" lvl="0" indent="-360000" algn="l" rtl="0">
              <a:lnSpc>
                <a:spcPct val="100000"/>
              </a:lnSpc>
              <a:spcBef>
                <a:spcPts val="0"/>
              </a:spcBef>
              <a:spcAft>
                <a:spcPts val="0"/>
              </a:spcAft>
              <a:buClr>
                <a:srgbClr val="000000"/>
              </a:buClr>
              <a:buSzPts val="3600"/>
              <a:buFont typeface="Arial"/>
              <a:buNone/>
            </a:pPr>
            <a:r>
              <a:rPr lang="nl-BE" sz="3600" dirty="0">
                <a:solidFill>
                  <a:schemeClr val="dk1"/>
                </a:solidFill>
                <a:latin typeface="Calibri"/>
                <a:ea typeface="Calibri"/>
                <a:cs typeface="Calibri"/>
                <a:sym typeface="Calibri"/>
              </a:rPr>
              <a:t>6</a:t>
            </a:r>
            <a:r>
              <a:rPr lang="nl-BE" sz="3600" b="0" i="0" u="none" strike="noStrike" cap="none" dirty="0">
                <a:solidFill>
                  <a:schemeClr val="dk1"/>
                </a:solidFill>
                <a:latin typeface="Calibri"/>
                <a:ea typeface="Calibri"/>
                <a:cs typeface="Calibri"/>
                <a:sym typeface="Calibri"/>
              </a:rPr>
              <a:t>. Wat moet er dan gebeuren?</a:t>
            </a:r>
            <a:endParaRPr sz="3600" b="0" i="0" u="none" strike="noStrike" cap="none" dirty="0">
              <a:solidFill>
                <a:schemeClr val="dk1"/>
              </a:solidFill>
              <a:latin typeface="Calibri"/>
              <a:ea typeface="Calibri"/>
              <a:cs typeface="Calibri"/>
              <a:sym typeface="Calibri"/>
            </a:endParaRPr>
          </a:p>
        </p:txBody>
      </p:sp>
      <p:grpSp>
        <p:nvGrpSpPr>
          <p:cNvPr id="8" name="Group 1">
            <a:extLst>
              <a:ext uri="{FF2B5EF4-FFF2-40B4-BE49-F238E27FC236}">
                <a16:creationId xmlns:a16="http://schemas.microsoft.com/office/drawing/2014/main" id="{029EF173-4823-C27E-B131-3C4BC73BD76E}"/>
              </a:ext>
            </a:extLst>
          </p:cNvPr>
          <p:cNvGrpSpPr/>
          <p:nvPr/>
        </p:nvGrpSpPr>
        <p:grpSpPr>
          <a:xfrm>
            <a:off x="2856882" y="1234059"/>
            <a:ext cx="6063786" cy="4086225"/>
            <a:chOff x="2103120" y="1332913"/>
            <a:chExt cx="6063786" cy="4086225"/>
          </a:xfrm>
        </p:grpSpPr>
        <p:pic>
          <p:nvPicPr>
            <p:cNvPr id="9" name="Picture 9">
              <a:extLst>
                <a:ext uri="{FF2B5EF4-FFF2-40B4-BE49-F238E27FC236}">
                  <a16:creationId xmlns:a16="http://schemas.microsoft.com/office/drawing/2014/main" id="{F4207AE2-29EC-DA67-A8D8-2C04120E7F4C}"/>
                </a:ext>
              </a:extLst>
            </p:cNvPr>
            <p:cNvPicPr>
              <a:picLocks noChangeAspect="1"/>
            </p:cNvPicPr>
            <p:nvPr/>
          </p:nvPicPr>
          <p:blipFill rotWithShape="1">
            <a:blip r:embed="rId3"/>
            <a:srcRect l="1380"/>
            <a:stretch/>
          </p:blipFill>
          <p:spPr>
            <a:xfrm>
              <a:off x="2103120" y="1332913"/>
              <a:ext cx="6058852" cy="4086225"/>
            </a:xfrm>
            <a:prstGeom prst="rect">
              <a:avLst/>
            </a:prstGeom>
          </p:spPr>
        </p:pic>
        <p:pic>
          <p:nvPicPr>
            <p:cNvPr id="11" name="Picture 11">
              <a:extLst>
                <a:ext uri="{FF2B5EF4-FFF2-40B4-BE49-F238E27FC236}">
                  <a16:creationId xmlns:a16="http://schemas.microsoft.com/office/drawing/2014/main" id="{0E0EEA9E-FA2F-F710-D42A-1750120CD4F6}"/>
                </a:ext>
              </a:extLst>
            </p:cNvPr>
            <p:cNvPicPr>
              <a:picLocks noChangeAspect="1"/>
            </p:cNvPicPr>
            <p:nvPr/>
          </p:nvPicPr>
          <p:blipFill rotWithShape="1">
            <a:blip r:embed="rId3"/>
            <a:srcRect l="58931" t="31348" b="56777"/>
            <a:stretch/>
          </p:blipFill>
          <p:spPr>
            <a:xfrm>
              <a:off x="5637657" y="3210464"/>
              <a:ext cx="2523172" cy="485236"/>
            </a:xfrm>
            <a:prstGeom prst="rect">
              <a:avLst/>
            </a:prstGeom>
          </p:spPr>
        </p:pic>
        <p:pic>
          <p:nvPicPr>
            <p:cNvPr id="12" name="Picture 16">
              <a:extLst>
                <a:ext uri="{FF2B5EF4-FFF2-40B4-BE49-F238E27FC236}">
                  <a16:creationId xmlns:a16="http://schemas.microsoft.com/office/drawing/2014/main" id="{9491C2FB-E605-57D8-D710-86AB34083F9B}"/>
                </a:ext>
              </a:extLst>
            </p:cNvPr>
            <p:cNvPicPr>
              <a:picLocks noChangeAspect="1"/>
            </p:cNvPicPr>
            <p:nvPr/>
          </p:nvPicPr>
          <p:blipFill rotWithShape="1">
            <a:blip r:embed="rId3"/>
            <a:srcRect l="58931" t="45062" b="40680"/>
            <a:stretch/>
          </p:blipFill>
          <p:spPr>
            <a:xfrm>
              <a:off x="5643734" y="2773597"/>
              <a:ext cx="2523172" cy="582619"/>
            </a:xfrm>
            <a:prstGeom prst="rect">
              <a:avLst/>
            </a:prstGeom>
          </p:spPr>
        </p:pic>
      </p:grpSp>
      <p:sp>
        <p:nvSpPr>
          <p:cNvPr id="2" name="Tekstvak 10">
            <a:extLst>
              <a:ext uri="{FF2B5EF4-FFF2-40B4-BE49-F238E27FC236}">
                <a16:creationId xmlns:a16="http://schemas.microsoft.com/office/drawing/2014/main" id="{DBCC3F5E-3F1A-E6FA-8E69-2A3D99CDC1D6}"/>
              </a:ext>
            </a:extLst>
          </p:cNvPr>
          <p:cNvSpPr txBox="1"/>
          <p:nvPr/>
        </p:nvSpPr>
        <p:spPr>
          <a:xfrm>
            <a:off x="730559" y="5134913"/>
            <a:ext cx="10926256" cy="1569660"/>
          </a:xfrm>
          <a:prstGeom prst="rect">
            <a:avLst/>
          </a:prstGeom>
          <a:noFill/>
        </p:spPr>
        <p:txBody>
          <a:bodyPr wrap="square" lIns="91440" tIns="45720" rIns="91440" bIns="45720" rtlCol="0" anchor="t">
            <a:spAutoFit/>
          </a:bodyPr>
          <a:lstStyle/>
          <a:p>
            <a:r>
              <a:rPr lang="nl-BE" sz="2400" b="1" u="sng" dirty="0"/>
              <a:t>Opdracht #2</a:t>
            </a:r>
            <a:r>
              <a:rPr lang="nl-BE" sz="2400" dirty="0"/>
              <a:t>:</a:t>
            </a:r>
          </a:p>
          <a:p>
            <a:r>
              <a:rPr lang="nl-BE" sz="2400" dirty="0"/>
              <a:t>Landbouw en landgebruik:</a:t>
            </a:r>
          </a:p>
          <a:p>
            <a:pPr marL="342900" indent="-342900">
              <a:buFont typeface="Wingdings" panose="05000000000000000000" pitchFamily="2" charset="2"/>
              <a:buChar char="Ø"/>
            </a:pPr>
            <a:r>
              <a:rPr lang="nl-BE" sz="2400" dirty="0"/>
              <a:t>Stop ontbossing en zorg voor natuurherstel</a:t>
            </a:r>
          </a:p>
          <a:p>
            <a:pPr marL="342900" indent="-342900">
              <a:buFont typeface="Wingdings" panose="05000000000000000000" pitchFamily="2" charset="2"/>
              <a:buChar char="Ø"/>
            </a:pPr>
            <a:r>
              <a:rPr lang="nl-BE" sz="2400" dirty="0"/>
              <a:t>Reduceer CH</a:t>
            </a:r>
            <a:r>
              <a:rPr lang="nl-BE" sz="2400" baseline="-25000" dirty="0"/>
              <a:t>4</a:t>
            </a:r>
            <a:r>
              <a:rPr lang="nl-BE" sz="2400" dirty="0"/>
              <a:t> en N</a:t>
            </a:r>
            <a:r>
              <a:rPr lang="nl-BE" sz="2400" baseline="-25000" dirty="0"/>
              <a:t>2</a:t>
            </a:r>
            <a:r>
              <a:rPr lang="nl-BE" sz="2400" dirty="0"/>
              <a:t>O emissies = minder veeteelt, stop kunstmest</a:t>
            </a:r>
          </a:p>
        </p:txBody>
      </p:sp>
      <p:cxnSp>
        <p:nvCxnSpPr>
          <p:cNvPr id="3" name="Rechte verbindingslijn met pijl 3">
            <a:extLst>
              <a:ext uri="{FF2B5EF4-FFF2-40B4-BE49-F238E27FC236}">
                <a16:creationId xmlns:a16="http://schemas.microsoft.com/office/drawing/2014/main" id="{B433D0BC-A317-03DA-67E3-1D160821E5D2}"/>
              </a:ext>
            </a:extLst>
          </p:cNvPr>
          <p:cNvCxnSpPr>
            <a:cxnSpLocks/>
          </p:cNvCxnSpPr>
          <p:nvPr/>
        </p:nvCxnSpPr>
        <p:spPr>
          <a:xfrm flipV="1">
            <a:off x="1853514" y="4639308"/>
            <a:ext cx="1839824" cy="495605"/>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Afbeelding 3" descr="Afbeelding met tekst, Lettertype, Graphics, logo&#10;&#10;Door AI gegenereerde inhoud is mogelijk onjuist.">
            <a:extLst>
              <a:ext uri="{FF2B5EF4-FFF2-40B4-BE49-F238E27FC236}">
                <a16:creationId xmlns:a16="http://schemas.microsoft.com/office/drawing/2014/main" id="{055BBAD7-3FC5-4A03-C22E-89AA43EE17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1161033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552;p56"/>
          <p:cNvSpPr txBox="1"/>
          <p:nvPr/>
        </p:nvSpPr>
        <p:spPr>
          <a:xfrm>
            <a:off x="2463000" y="271750"/>
            <a:ext cx="7266000" cy="708000"/>
          </a:xfrm>
          <a:prstGeom prst="rect">
            <a:avLst/>
          </a:prstGeom>
          <a:noFill/>
          <a:ln>
            <a:noFill/>
          </a:ln>
        </p:spPr>
        <p:txBody>
          <a:bodyPr spcFirstLastPara="1" wrap="square" lIns="91425" tIns="45700" rIns="91425" bIns="45700" anchor="t" anchorCtr="0">
            <a:noAutofit/>
          </a:bodyPr>
          <a:lstStyle/>
          <a:p>
            <a:pPr marL="360000" marR="0" lvl="0" indent="-360000" algn="l" rtl="0">
              <a:lnSpc>
                <a:spcPct val="100000"/>
              </a:lnSpc>
              <a:spcBef>
                <a:spcPts val="0"/>
              </a:spcBef>
              <a:spcAft>
                <a:spcPts val="0"/>
              </a:spcAft>
              <a:buClr>
                <a:srgbClr val="000000"/>
              </a:buClr>
              <a:buSzPts val="3600"/>
              <a:buFont typeface="Arial"/>
              <a:buNone/>
            </a:pPr>
            <a:r>
              <a:rPr lang="nl-BE" sz="3600" dirty="0">
                <a:solidFill>
                  <a:schemeClr val="dk1"/>
                </a:solidFill>
                <a:latin typeface="Calibri"/>
                <a:ea typeface="Calibri"/>
                <a:cs typeface="Calibri"/>
                <a:sym typeface="Calibri"/>
              </a:rPr>
              <a:t>6</a:t>
            </a:r>
            <a:r>
              <a:rPr lang="nl-BE" sz="3600" b="0" i="0" u="none" strike="noStrike" cap="none" dirty="0">
                <a:solidFill>
                  <a:schemeClr val="dk1"/>
                </a:solidFill>
                <a:latin typeface="Calibri"/>
                <a:ea typeface="Calibri"/>
                <a:cs typeface="Calibri"/>
                <a:sym typeface="Calibri"/>
              </a:rPr>
              <a:t>. Wat moet er dan gebeuren?</a:t>
            </a:r>
            <a:endParaRPr sz="3600" b="0" i="0" u="none" strike="noStrike" cap="none" dirty="0">
              <a:solidFill>
                <a:schemeClr val="dk1"/>
              </a:solidFill>
              <a:latin typeface="Calibri"/>
              <a:ea typeface="Calibri"/>
              <a:cs typeface="Calibri"/>
              <a:sym typeface="Calibri"/>
            </a:endParaRPr>
          </a:p>
        </p:txBody>
      </p:sp>
      <p:grpSp>
        <p:nvGrpSpPr>
          <p:cNvPr id="8" name="Group 1">
            <a:extLst>
              <a:ext uri="{FF2B5EF4-FFF2-40B4-BE49-F238E27FC236}">
                <a16:creationId xmlns:a16="http://schemas.microsoft.com/office/drawing/2014/main" id="{029EF173-4823-C27E-B131-3C4BC73BD76E}"/>
              </a:ext>
            </a:extLst>
          </p:cNvPr>
          <p:cNvGrpSpPr/>
          <p:nvPr/>
        </p:nvGrpSpPr>
        <p:grpSpPr>
          <a:xfrm>
            <a:off x="2856882" y="1234059"/>
            <a:ext cx="6063786" cy="4086225"/>
            <a:chOff x="2103120" y="1332913"/>
            <a:chExt cx="6063786" cy="4086225"/>
          </a:xfrm>
        </p:grpSpPr>
        <p:pic>
          <p:nvPicPr>
            <p:cNvPr id="9" name="Picture 9">
              <a:extLst>
                <a:ext uri="{FF2B5EF4-FFF2-40B4-BE49-F238E27FC236}">
                  <a16:creationId xmlns:a16="http://schemas.microsoft.com/office/drawing/2014/main" id="{F4207AE2-29EC-DA67-A8D8-2C04120E7F4C}"/>
                </a:ext>
              </a:extLst>
            </p:cNvPr>
            <p:cNvPicPr>
              <a:picLocks noChangeAspect="1"/>
            </p:cNvPicPr>
            <p:nvPr/>
          </p:nvPicPr>
          <p:blipFill rotWithShape="1">
            <a:blip r:embed="rId2"/>
            <a:srcRect l="1380"/>
            <a:stretch/>
          </p:blipFill>
          <p:spPr>
            <a:xfrm>
              <a:off x="2103120" y="1332913"/>
              <a:ext cx="6058852" cy="4086225"/>
            </a:xfrm>
            <a:prstGeom prst="rect">
              <a:avLst/>
            </a:prstGeom>
          </p:spPr>
        </p:pic>
        <p:pic>
          <p:nvPicPr>
            <p:cNvPr id="11" name="Picture 11">
              <a:extLst>
                <a:ext uri="{FF2B5EF4-FFF2-40B4-BE49-F238E27FC236}">
                  <a16:creationId xmlns:a16="http://schemas.microsoft.com/office/drawing/2014/main" id="{0E0EEA9E-FA2F-F710-D42A-1750120CD4F6}"/>
                </a:ext>
              </a:extLst>
            </p:cNvPr>
            <p:cNvPicPr>
              <a:picLocks noChangeAspect="1"/>
            </p:cNvPicPr>
            <p:nvPr/>
          </p:nvPicPr>
          <p:blipFill rotWithShape="1">
            <a:blip r:embed="rId2"/>
            <a:srcRect l="58931" t="31348" b="56777"/>
            <a:stretch/>
          </p:blipFill>
          <p:spPr>
            <a:xfrm>
              <a:off x="5637657" y="3210464"/>
              <a:ext cx="2523172" cy="485236"/>
            </a:xfrm>
            <a:prstGeom prst="rect">
              <a:avLst/>
            </a:prstGeom>
          </p:spPr>
        </p:pic>
        <p:pic>
          <p:nvPicPr>
            <p:cNvPr id="12" name="Picture 16">
              <a:extLst>
                <a:ext uri="{FF2B5EF4-FFF2-40B4-BE49-F238E27FC236}">
                  <a16:creationId xmlns:a16="http://schemas.microsoft.com/office/drawing/2014/main" id="{9491C2FB-E605-57D8-D710-86AB34083F9B}"/>
                </a:ext>
              </a:extLst>
            </p:cNvPr>
            <p:cNvPicPr>
              <a:picLocks noChangeAspect="1"/>
            </p:cNvPicPr>
            <p:nvPr/>
          </p:nvPicPr>
          <p:blipFill rotWithShape="1">
            <a:blip r:embed="rId2"/>
            <a:srcRect l="58931" t="45062" b="40680"/>
            <a:stretch/>
          </p:blipFill>
          <p:spPr>
            <a:xfrm>
              <a:off x="5643734" y="2773597"/>
              <a:ext cx="2523172" cy="582619"/>
            </a:xfrm>
            <a:prstGeom prst="rect">
              <a:avLst/>
            </a:prstGeom>
          </p:spPr>
        </p:pic>
      </p:grpSp>
      <p:sp>
        <p:nvSpPr>
          <p:cNvPr id="4" name="Tekstvak 10">
            <a:extLst>
              <a:ext uri="{FF2B5EF4-FFF2-40B4-BE49-F238E27FC236}">
                <a16:creationId xmlns:a16="http://schemas.microsoft.com/office/drawing/2014/main" id="{4943EF42-C5E3-71B6-B007-CDEDEFE28624}"/>
              </a:ext>
            </a:extLst>
          </p:cNvPr>
          <p:cNvSpPr txBox="1"/>
          <p:nvPr/>
        </p:nvSpPr>
        <p:spPr>
          <a:xfrm>
            <a:off x="731584" y="5320284"/>
            <a:ext cx="9038492" cy="1200329"/>
          </a:xfrm>
          <a:prstGeom prst="rect">
            <a:avLst/>
          </a:prstGeom>
          <a:noFill/>
        </p:spPr>
        <p:txBody>
          <a:bodyPr wrap="square" rtlCol="0">
            <a:spAutoFit/>
          </a:bodyPr>
          <a:lstStyle/>
          <a:p>
            <a:r>
              <a:rPr lang="nl-BE" sz="2400" b="1" u="sng" dirty="0"/>
              <a:t>Opdracht #3</a:t>
            </a:r>
            <a:r>
              <a:rPr lang="nl-BE" sz="2400" dirty="0"/>
              <a:t>:</a:t>
            </a:r>
          </a:p>
          <a:p>
            <a:r>
              <a:rPr lang="nl-BE" sz="2400" dirty="0"/>
              <a:t>Haal actief CO</a:t>
            </a:r>
            <a:r>
              <a:rPr lang="nl-BE" sz="2400" baseline="-25000" dirty="0"/>
              <a:t>2</a:t>
            </a:r>
            <a:r>
              <a:rPr lang="nl-BE" sz="2400" dirty="0"/>
              <a:t> uit de atmosfeer</a:t>
            </a:r>
            <a:br>
              <a:rPr lang="nl-BE" sz="2400" dirty="0"/>
            </a:br>
            <a:r>
              <a:rPr lang="nl-BE" sz="2400" dirty="0"/>
              <a:t>(negatieve emissies)</a:t>
            </a:r>
          </a:p>
        </p:txBody>
      </p:sp>
      <p:cxnSp>
        <p:nvCxnSpPr>
          <p:cNvPr id="5" name="Rechte verbindingslijn met pijl 3">
            <a:extLst>
              <a:ext uri="{FF2B5EF4-FFF2-40B4-BE49-F238E27FC236}">
                <a16:creationId xmlns:a16="http://schemas.microsoft.com/office/drawing/2014/main" id="{25076175-C291-F48B-AB39-1026C48BCE40}"/>
              </a:ext>
            </a:extLst>
          </p:cNvPr>
          <p:cNvCxnSpPr>
            <a:cxnSpLocks/>
          </p:cNvCxnSpPr>
          <p:nvPr/>
        </p:nvCxnSpPr>
        <p:spPr>
          <a:xfrm flipV="1">
            <a:off x="1841414" y="4917989"/>
            <a:ext cx="1853256" cy="402295"/>
          </a:xfrm>
          <a:prstGeom prst="straightConnector1">
            <a:avLst/>
          </a:prstGeom>
          <a:ln w="57150">
            <a:solidFill>
              <a:srgbClr val="00577B"/>
            </a:solidFill>
            <a:tailEnd type="triangle"/>
          </a:ln>
        </p:spPr>
        <p:style>
          <a:lnRef idx="1">
            <a:schemeClr val="accent1"/>
          </a:lnRef>
          <a:fillRef idx="0">
            <a:schemeClr val="accent1"/>
          </a:fillRef>
          <a:effectRef idx="0">
            <a:schemeClr val="accent1"/>
          </a:effectRef>
          <a:fontRef idx="minor">
            <a:schemeClr val="tx1"/>
          </a:fontRef>
        </p:style>
      </p:cxnSp>
      <p:pic>
        <p:nvPicPr>
          <p:cNvPr id="2" name="Afbeelding 1" descr="Afbeelding met tekst, Lettertype, Graphics, logo&#10;&#10;Door AI gegenereerde inhoud is mogelijk onjuist.">
            <a:extLst>
              <a:ext uri="{FF2B5EF4-FFF2-40B4-BE49-F238E27FC236}">
                <a16:creationId xmlns:a16="http://schemas.microsoft.com/office/drawing/2014/main" id="{4734DA27-7804-755A-D8BD-85E99761E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332836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E462BB-F16D-B74B-406A-A51F8EA11DEB}"/>
              </a:ext>
            </a:extLst>
          </p:cNvPr>
          <p:cNvPicPr>
            <a:picLocks noChangeAspect="1"/>
          </p:cNvPicPr>
          <p:nvPr/>
        </p:nvPicPr>
        <p:blipFill rotWithShape="1">
          <a:blip r:embed="rId3"/>
          <a:srcRect l="1357" r="20443"/>
          <a:stretch/>
        </p:blipFill>
        <p:spPr>
          <a:xfrm>
            <a:off x="5703508" y="2446854"/>
            <a:ext cx="5447426" cy="3921962"/>
          </a:xfrm>
          <a:prstGeom prst="rect">
            <a:avLst/>
          </a:prstGeom>
        </p:spPr>
      </p:pic>
      <p:sp>
        <p:nvSpPr>
          <p:cNvPr id="2" name="Title 1"/>
          <p:cNvSpPr>
            <a:spLocks noGrp="1"/>
          </p:cNvSpPr>
          <p:nvPr>
            <p:ph type="title"/>
          </p:nvPr>
        </p:nvSpPr>
        <p:spPr/>
        <p:txBody>
          <a:bodyPr>
            <a:normAutofit/>
          </a:bodyPr>
          <a:lstStyle/>
          <a:p>
            <a:r>
              <a:rPr lang="en-US" sz="3600" dirty="0"/>
              <a:t>Rol van </a:t>
            </a:r>
            <a:r>
              <a:rPr lang="en-US" sz="3600" dirty="0" err="1"/>
              <a:t>natuurlijke</a:t>
            </a:r>
            <a:r>
              <a:rPr lang="en-US" sz="3600" dirty="0"/>
              <a:t> </a:t>
            </a:r>
            <a:r>
              <a:rPr lang="en-US" sz="3600" dirty="0" err="1"/>
              <a:t>ecosystemen</a:t>
            </a:r>
            <a:endParaRPr lang="en-GB" sz="3600" dirty="0"/>
          </a:p>
        </p:txBody>
      </p:sp>
      <p:pic>
        <p:nvPicPr>
          <p:cNvPr id="14" name="Picture 2" descr="Afbeeldingsresultaat voor land carbon sink">
            <a:extLst>
              <a:ext uri="{FF2B5EF4-FFF2-40B4-BE49-F238E27FC236}">
                <a16:creationId xmlns:a16="http://schemas.microsoft.com/office/drawing/2014/main" id="{F26F0FE9-38AA-41F2-891B-5878D1AFC10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3326" y="2155749"/>
            <a:ext cx="4762500" cy="38576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19C59D9-72B3-42CD-8DA8-F6917DDE81B6}"/>
              </a:ext>
            </a:extLst>
          </p:cNvPr>
          <p:cNvSpPr txBox="1"/>
          <p:nvPr/>
        </p:nvSpPr>
        <p:spPr>
          <a:xfrm>
            <a:off x="6257287" y="6325680"/>
            <a:ext cx="2091150" cy="292388"/>
          </a:xfrm>
          <a:prstGeom prst="rect">
            <a:avLst/>
          </a:prstGeom>
          <a:noFill/>
        </p:spPr>
        <p:txBody>
          <a:bodyPr wrap="none" rtlCol="0">
            <a:spAutoFit/>
          </a:bodyPr>
          <a:lstStyle/>
          <a:p>
            <a:r>
              <a:rPr lang="en-US" sz="1300" dirty="0"/>
              <a:t>Global Carbon Project, 2022</a:t>
            </a:r>
            <a:endParaRPr lang="en-GB" sz="1300" dirty="0"/>
          </a:p>
        </p:txBody>
      </p:sp>
      <p:cxnSp>
        <p:nvCxnSpPr>
          <p:cNvPr id="17" name="Straight Arrow Connector 16">
            <a:extLst>
              <a:ext uri="{FF2B5EF4-FFF2-40B4-BE49-F238E27FC236}">
                <a16:creationId xmlns:a16="http://schemas.microsoft.com/office/drawing/2014/main" id="{6703CB0B-0468-4994-9492-B9AA4F8D7808}"/>
              </a:ext>
            </a:extLst>
          </p:cNvPr>
          <p:cNvCxnSpPr/>
          <p:nvPr/>
        </p:nvCxnSpPr>
        <p:spPr>
          <a:xfrm flipV="1">
            <a:off x="6678076" y="2696934"/>
            <a:ext cx="1646902" cy="1836000"/>
          </a:xfrm>
          <a:prstGeom prst="straightConnector1">
            <a:avLst/>
          </a:prstGeom>
          <a:ln w="38100">
            <a:solidFill>
              <a:srgbClr val="99663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81D932C-90BF-42A5-B28B-4075196B933F}"/>
              </a:ext>
            </a:extLst>
          </p:cNvPr>
          <p:cNvSpPr txBox="1"/>
          <p:nvPr/>
        </p:nvSpPr>
        <p:spPr>
          <a:xfrm>
            <a:off x="6530565" y="2830832"/>
            <a:ext cx="1541619" cy="584775"/>
          </a:xfrm>
          <a:prstGeom prst="rect">
            <a:avLst/>
          </a:prstGeom>
          <a:noFill/>
        </p:spPr>
        <p:txBody>
          <a:bodyPr wrap="square" rtlCol="0">
            <a:spAutoFit/>
          </a:bodyPr>
          <a:lstStyle/>
          <a:p>
            <a:r>
              <a:rPr lang="en-US" sz="1600" dirty="0" err="1">
                <a:solidFill>
                  <a:srgbClr val="996633"/>
                </a:solidFill>
              </a:rPr>
              <a:t>Antropogene</a:t>
            </a:r>
            <a:r>
              <a:rPr lang="en-US" sz="1600" dirty="0">
                <a:solidFill>
                  <a:srgbClr val="996633"/>
                </a:solidFill>
              </a:rPr>
              <a:t> CO</a:t>
            </a:r>
            <a:r>
              <a:rPr lang="en-US" sz="1600" baseline="-25000" dirty="0">
                <a:solidFill>
                  <a:srgbClr val="996633"/>
                </a:solidFill>
              </a:rPr>
              <a:t>2 </a:t>
            </a:r>
            <a:r>
              <a:rPr lang="en-US" sz="1600" dirty="0" err="1">
                <a:solidFill>
                  <a:srgbClr val="996633"/>
                </a:solidFill>
              </a:rPr>
              <a:t>emissies</a:t>
            </a:r>
            <a:endParaRPr lang="en-US" sz="1600" dirty="0">
              <a:solidFill>
                <a:srgbClr val="996633"/>
              </a:solidFill>
            </a:endParaRPr>
          </a:p>
        </p:txBody>
      </p:sp>
      <p:sp>
        <p:nvSpPr>
          <p:cNvPr id="19" name="TextBox 18">
            <a:extLst>
              <a:ext uri="{FF2B5EF4-FFF2-40B4-BE49-F238E27FC236}">
                <a16:creationId xmlns:a16="http://schemas.microsoft.com/office/drawing/2014/main" id="{B4C0A813-E3F9-497D-BBBE-43E52EF6AA66}"/>
              </a:ext>
            </a:extLst>
          </p:cNvPr>
          <p:cNvSpPr txBox="1"/>
          <p:nvPr/>
        </p:nvSpPr>
        <p:spPr>
          <a:xfrm>
            <a:off x="10656898" y="2897905"/>
            <a:ext cx="1367108" cy="830997"/>
          </a:xfrm>
          <a:prstGeom prst="rect">
            <a:avLst/>
          </a:prstGeom>
          <a:noFill/>
        </p:spPr>
        <p:txBody>
          <a:bodyPr wrap="square" rtlCol="0">
            <a:spAutoFit/>
          </a:bodyPr>
          <a:lstStyle/>
          <a:p>
            <a:r>
              <a:rPr lang="en-US" sz="1600" dirty="0"/>
              <a:t>CO</a:t>
            </a:r>
            <a:r>
              <a:rPr lang="en-US" sz="1600" baseline="-25000" dirty="0"/>
              <a:t>2</a:t>
            </a:r>
            <a:r>
              <a:rPr lang="en-US" sz="1600" dirty="0"/>
              <a:t> </a:t>
            </a:r>
            <a:r>
              <a:rPr lang="en-US" sz="1600" dirty="0" err="1"/>
              <a:t>opname</a:t>
            </a:r>
            <a:r>
              <a:rPr lang="en-US" sz="1600" dirty="0"/>
              <a:t> door </a:t>
            </a:r>
            <a:r>
              <a:rPr lang="en-US" sz="1600" dirty="0">
                <a:solidFill>
                  <a:srgbClr val="00CC00"/>
                </a:solidFill>
              </a:rPr>
              <a:t>land</a:t>
            </a:r>
            <a:r>
              <a:rPr lang="en-US" sz="1600" dirty="0">
                <a:solidFill>
                  <a:srgbClr val="FF0000"/>
                </a:solidFill>
              </a:rPr>
              <a:t> </a:t>
            </a:r>
            <a:r>
              <a:rPr lang="en-US" sz="1600" dirty="0" err="1"/>
              <a:t>en</a:t>
            </a:r>
            <a:r>
              <a:rPr lang="en-US" sz="1600" dirty="0">
                <a:solidFill>
                  <a:srgbClr val="FF0000"/>
                </a:solidFill>
              </a:rPr>
              <a:t> </a:t>
            </a:r>
            <a:r>
              <a:rPr lang="en-US" sz="1600" dirty="0" err="1">
                <a:solidFill>
                  <a:srgbClr val="0070C0"/>
                </a:solidFill>
              </a:rPr>
              <a:t>oceaan</a:t>
            </a:r>
            <a:endParaRPr lang="en-US" sz="1600" dirty="0">
              <a:solidFill>
                <a:srgbClr val="0070C0"/>
              </a:solidFill>
            </a:endParaRPr>
          </a:p>
        </p:txBody>
      </p:sp>
      <p:sp>
        <p:nvSpPr>
          <p:cNvPr id="20" name="TextBox 19">
            <a:extLst>
              <a:ext uri="{FF2B5EF4-FFF2-40B4-BE49-F238E27FC236}">
                <a16:creationId xmlns:a16="http://schemas.microsoft.com/office/drawing/2014/main" id="{2F007D84-5CFD-4A94-B48B-C9C4065F82A3}"/>
              </a:ext>
            </a:extLst>
          </p:cNvPr>
          <p:cNvSpPr txBox="1"/>
          <p:nvPr/>
        </p:nvSpPr>
        <p:spPr>
          <a:xfrm>
            <a:off x="8772176" y="2047855"/>
            <a:ext cx="2217274" cy="353943"/>
          </a:xfrm>
          <a:prstGeom prst="rect">
            <a:avLst/>
          </a:prstGeom>
          <a:solidFill>
            <a:srgbClr val="996633"/>
          </a:solidFill>
        </p:spPr>
        <p:txBody>
          <a:bodyPr wrap="none" rtlCol="0">
            <a:spAutoFit/>
          </a:bodyPr>
          <a:lstStyle/>
          <a:p>
            <a:r>
              <a:rPr lang="en-US" sz="1700" b="1" dirty="0">
                <a:solidFill>
                  <a:schemeClr val="bg1"/>
                </a:solidFill>
              </a:rPr>
              <a:t>~ 600 ppm CO</a:t>
            </a:r>
            <a:r>
              <a:rPr lang="en-US" sz="1700" b="1" baseline="-25000" dirty="0">
                <a:solidFill>
                  <a:schemeClr val="bg1"/>
                </a:solidFill>
              </a:rPr>
              <a:t>2</a:t>
            </a:r>
            <a:r>
              <a:rPr lang="en-US" sz="1700" b="1" dirty="0">
                <a:solidFill>
                  <a:schemeClr val="bg1"/>
                </a:solidFill>
              </a:rPr>
              <a:t> </a:t>
            </a:r>
            <a:r>
              <a:rPr lang="en-US" sz="1600" b="1" dirty="0">
                <a:solidFill>
                  <a:schemeClr val="bg1"/>
                </a:solidFill>
                <a:latin typeface="Calibri" panose="020F0502020204030204" pitchFamily="34" charset="0"/>
              </a:rPr>
              <a:t>→</a:t>
            </a:r>
            <a:r>
              <a:rPr lang="en-US" sz="1700" b="1" dirty="0">
                <a:solidFill>
                  <a:schemeClr val="bg1"/>
                </a:solidFill>
              </a:rPr>
              <a:t> &gt;2°C</a:t>
            </a:r>
            <a:endParaRPr lang="en-GB" sz="1700" b="1" dirty="0">
              <a:solidFill>
                <a:schemeClr val="bg1"/>
              </a:solidFill>
            </a:endParaRPr>
          </a:p>
        </p:txBody>
      </p:sp>
      <p:sp>
        <p:nvSpPr>
          <p:cNvPr id="21" name="TextBox 20">
            <a:extLst>
              <a:ext uri="{FF2B5EF4-FFF2-40B4-BE49-F238E27FC236}">
                <a16:creationId xmlns:a16="http://schemas.microsoft.com/office/drawing/2014/main" id="{ADC14A6C-14B6-47C9-8D59-2B13D4936255}"/>
              </a:ext>
            </a:extLst>
          </p:cNvPr>
          <p:cNvSpPr txBox="1"/>
          <p:nvPr/>
        </p:nvSpPr>
        <p:spPr>
          <a:xfrm>
            <a:off x="2312524" y="2560506"/>
            <a:ext cx="1733167" cy="307777"/>
          </a:xfrm>
          <a:prstGeom prst="rect">
            <a:avLst/>
          </a:prstGeom>
          <a:noFill/>
        </p:spPr>
        <p:txBody>
          <a:bodyPr wrap="none" rtlCol="0">
            <a:spAutoFit/>
          </a:bodyPr>
          <a:lstStyle/>
          <a:p>
            <a:r>
              <a:rPr lang="en-US" sz="1400" i="1" dirty="0">
                <a:solidFill>
                  <a:srgbClr val="FFC000"/>
                </a:solidFill>
              </a:rPr>
              <a:t>~45% van </a:t>
            </a:r>
            <a:r>
              <a:rPr lang="en-US" sz="1400" i="1" dirty="0" err="1">
                <a:solidFill>
                  <a:srgbClr val="FFC000"/>
                </a:solidFill>
              </a:rPr>
              <a:t>emissies</a:t>
            </a:r>
            <a:endParaRPr lang="nl-BE" sz="1400" i="1" dirty="0">
              <a:solidFill>
                <a:srgbClr val="FFC000"/>
              </a:solidFill>
            </a:endParaRPr>
          </a:p>
        </p:txBody>
      </p:sp>
      <p:sp>
        <p:nvSpPr>
          <p:cNvPr id="22" name="TextBox 21">
            <a:extLst>
              <a:ext uri="{FF2B5EF4-FFF2-40B4-BE49-F238E27FC236}">
                <a16:creationId xmlns:a16="http://schemas.microsoft.com/office/drawing/2014/main" id="{E5792A63-965D-41F9-A2D6-640B077848CA}"/>
              </a:ext>
            </a:extLst>
          </p:cNvPr>
          <p:cNvSpPr txBox="1"/>
          <p:nvPr/>
        </p:nvSpPr>
        <p:spPr>
          <a:xfrm>
            <a:off x="838474" y="2895311"/>
            <a:ext cx="986167" cy="523220"/>
          </a:xfrm>
          <a:prstGeom prst="rect">
            <a:avLst/>
          </a:prstGeom>
          <a:noFill/>
        </p:spPr>
        <p:txBody>
          <a:bodyPr wrap="none" rtlCol="0">
            <a:spAutoFit/>
          </a:bodyPr>
          <a:lstStyle/>
          <a:p>
            <a:r>
              <a:rPr lang="en-US" sz="1400" i="1" dirty="0">
                <a:solidFill>
                  <a:srgbClr val="00CC00"/>
                </a:solidFill>
              </a:rPr>
              <a:t>~30% van</a:t>
            </a:r>
          </a:p>
          <a:p>
            <a:r>
              <a:rPr lang="en-US" sz="1400" i="1" dirty="0" err="1">
                <a:solidFill>
                  <a:srgbClr val="00CC00"/>
                </a:solidFill>
              </a:rPr>
              <a:t>emissies</a:t>
            </a:r>
            <a:endParaRPr lang="nl-BE" sz="1400" i="1" dirty="0">
              <a:solidFill>
                <a:srgbClr val="00CC00"/>
              </a:solidFill>
            </a:endParaRPr>
          </a:p>
        </p:txBody>
      </p:sp>
      <p:sp>
        <p:nvSpPr>
          <p:cNvPr id="23" name="TextBox 22">
            <a:extLst>
              <a:ext uri="{FF2B5EF4-FFF2-40B4-BE49-F238E27FC236}">
                <a16:creationId xmlns:a16="http://schemas.microsoft.com/office/drawing/2014/main" id="{90100BBF-7842-441B-B24D-6311EAA39D37}"/>
              </a:ext>
            </a:extLst>
          </p:cNvPr>
          <p:cNvSpPr txBox="1"/>
          <p:nvPr/>
        </p:nvSpPr>
        <p:spPr>
          <a:xfrm>
            <a:off x="4301290" y="3281400"/>
            <a:ext cx="1060213" cy="523220"/>
          </a:xfrm>
          <a:prstGeom prst="rect">
            <a:avLst/>
          </a:prstGeom>
          <a:noFill/>
        </p:spPr>
        <p:txBody>
          <a:bodyPr wrap="square" rtlCol="0">
            <a:spAutoFit/>
          </a:bodyPr>
          <a:lstStyle/>
          <a:p>
            <a:r>
              <a:rPr lang="en-US" sz="1400" i="1" dirty="0">
                <a:solidFill>
                  <a:srgbClr val="0070C0"/>
                </a:solidFill>
              </a:rPr>
              <a:t>~25% van </a:t>
            </a:r>
            <a:r>
              <a:rPr lang="en-US" sz="1400" i="1" dirty="0" err="1">
                <a:solidFill>
                  <a:srgbClr val="0070C0"/>
                </a:solidFill>
              </a:rPr>
              <a:t>emissies</a:t>
            </a:r>
            <a:endParaRPr lang="nl-BE" sz="1400" i="1" dirty="0">
              <a:solidFill>
                <a:srgbClr val="0070C0"/>
              </a:solidFill>
            </a:endParaRPr>
          </a:p>
        </p:txBody>
      </p:sp>
      <p:sp>
        <p:nvSpPr>
          <p:cNvPr id="24" name="Rectangle 23">
            <a:extLst>
              <a:ext uri="{FF2B5EF4-FFF2-40B4-BE49-F238E27FC236}">
                <a16:creationId xmlns:a16="http://schemas.microsoft.com/office/drawing/2014/main" id="{526F0CA9-9A51-4902-AAB4-949A1599E2AA}"/>
              </a:ext>
            </a:extLst>
          </p:cNvPr>
          <p:cNvSpPr/>
          <p:nvPr/>
        </p:nvSpPr>
        <p:spPr>
          <a:xfrm>
            <a:off x="1979897" y="3281400"/>
            <a:ext cx="1933575" cy="1940605"/>
          </a:xfrm>
          <a:prstGeom prst="rect">
            <a:avLst/>
          </a:prstGeom>
          <a:noFill/>
          <a:ln w="28575">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ectangle 24">
            <a:extLst>
              <a:ext uri="{FF2B5EF4-FFF2-40B4-BE49-F238E27FC236}">
                <a16:creationId xmlns:a16="http://schemas.microsoft.com/office/drawing/2014/main" id="{601D15E8-60C7-4033-BFC8-EC2F6E8CAAFD}"/>
              </a:ext>
            </a:extLst>
          </p:cNvPr>
          <p:cNvSpPr/>
          <p:nvPr/>
        </p:nvSpPr>
        <p:spPr>
          <a:xfrm>
            <a:off x="842314" y="2864533"/>
            <a:ext cx="1017922" cy="1940605"/>
          </a:xfrm>
          <a:prstGeom prst="rect">
            <a:avLst/>
          </a:prstGeom>
          <a:noFill/>
          <a:ln w="28575">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00CC00"/>
              </a:solidFill>
            </a:endParaRPr>
          </a:p>
        </p:txBody>
      </p:sp>
      <p:sp>
        <p:nvSpPr>
          <p:cNvPr id="26" name="Rectangle 25">
            <a:extLst>
              <a:ext uri="{FF2B5EF4-FFF2-40B4-BE49-F238E27FC236}">
                <a16:creationId xmlns:a16="http://schemas.microsoft.com/office/drawing/2014/main" id="{2E786C96-E641-4A2F-ACAB-E63D1F5F7693}"/>
              </a:ext>
            </a:extLst>
          </p:cNvPr>
          <p:cNvSpPr/>
          <p:nvPr/>
        </p:nvSpPr>
        <p:spPr>
          <a:xfrm>
            <a:off x="4243908" y="3281400"/>
            <a:ext cx="1060213" cy="176414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00CC00"/>
              </a:solidFill>
            </a:endParaRPr>
          </a:p>
        </p:txBody>
      </p:sp>
      <p:cxnSp>
        <p:nvCxnSpPr>
          <p:cNvPr id="27" name="Straight Arrow Connector 26">
            <a:extLst>
              <a:ext uri="{FF2B5EF4-FFF2-40B4-BE49-F238E27FC236}">
                <a16:creationId xmlns:a16="http://schemas.microsoft.com/office/drawing/2014/main" id="{26246779-B36B-493E-AC89-6718C39DB441}"/>
              </a:ext>
            </a:extLst>
          </p:cNvPr>
          <p:cNvCxnSpPr>
            <a:cxnSpLocks/>
          </p:cNvCxnSpPr>
          <p:nvPr/>
        </p:nvCxnSpPr>
        <p:spPr>
          <a:xfrm>
            <a:off x="10099669" y="3010188"/>
            <a:ext cx="377515" cy="657574"/>
          </a:xfrm>
          <a:prstGeom prst="straightConnector1">
            <a:avLst/>
          </a:prstGeom>
          <a:ln w="28575">
            <a:solidFill>
              <a:srgbClr val="00CC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16DA1F9-76C8-4D1F-B0E0-28A2B13C7996}"/>
              </a:ext>
            </a:extLst>
          </p:cNvPr>
          <p:cNvCxnSpPr>
            <a:cxnSpLocks/>
          </p:cNvCxnSpPr>
          <p:nvPr/>
        </p:nvCxnSpPr>
        <p:spPr>
          <a:xfrm>
            <a:off x="10503744" y="3666063"/>
            <a:ext cx="306308" cy="56804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5A6DD5C-0D42-47F6-AB6A-846BF4AEBF0B}"/>
              </a:ext>
            </a:extLst>
          </p:cNvPr>
          <p:cNvSpPr>
            <a:spLocks noGrp="1"/>
          </p:cNvSpPr>
          <p:nvPr>
            <p:ph type="sldNum" sz="quarter" idx="12"/>
          </p:nvPr>
        </p:nvSpPr>
        <p:spPr/>
        <p:txBody>
          <a:bodyPr/>
          <a:lstStyle/>
          <a:p>
            <a:fld id="{22B86F0F-52F2-4451-8994-5FC3277055B0}" type="slidenum">
              <a:rPr lang="en-GB" smtClean="0"/>
              <a:t>39</a:t>
            </a:fld>
            <a:endParaRPr lang="en-GB"/>
          </a:p>
        </p:txBody>
      </p:sp>
      <p:sp>
        <p:nvSpPr>
          <p:cNvPr id="6" name="Rectangle 5">
            <a:extLst>
              <a:ext uri="{FF2B5EF4-FFF2-40B4-BE49-F238E27FC236}">
                <a16:creationId xmlns:a16="http://schemas.microsoft.com/office/drawing/2014/main" id="{9693E6C0-AB7C-23D7-3760-B208BF856067}"/>
              </a:ext>
            </a:extLst>
          </p:cNvPr>
          <p:cNvSpPr/>
          <p:nvPr/>
        </p:nvSpPr>
        <p:spPr>
          <a:xfrm>
            <a:off x="9046752" y="2560506"/>
            <a:ext cx="1988920" cy="3750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descr="Afbeelding met tekst, Lettertype, Graphics, logo&#10;&#10;Door AI gegenereerde inhoud is mogelijk onjuist.">
            <a:extLst>
              <a:ext uri="{FF2B5EF4-FFF2-40B4-BE49-F238E27FC236}">
                <a16:creationId xmlns:a16="http://schemas.microsoft.com/office/drawing/2014/main" id="{C14FA3D5-2BC2-5F1D-7CE8-964377A04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122220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22" grpId="0"/>
      <p:bldP spid="23" grpId="0"/>
      <p:bldP spid="25" grpId="0" animBg="1"/>
      <p:bldP spid="26"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en open kleerkast met kleren die netjes op de planken liggen orde in ...">
            <a:extLst>
              <a:ext uri="{FF2B5EF4-FFF2-40B4-BE49-F238E27FC236}">
                <a16:creationId xmlns:a16="http://schemas.microsoft.com/office/drawing/2014/main" id="{E2D08DC1-3473-5C92-7291-3306FDFC8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27" y="208244"/>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4CD5B3-5AC9-CEE2-3623-1C06BCFFC76C}"/>
              </a:ext>
            </a:extLst>
          </p:cNvPr>
          <p:cNvSpPr txBox="1"/>
          <p:nvPr/>
        </p:nvSpPr>
        <p:spPr>
          <a:xfrm>
            <a:off x="1720516" y="581219"/>
            <a:ext cx="4375484" cy="369332"/>
          </a:xfrm>
          <a:prstGeom prst="rect">
            <a:avLst/>
          </a:prstGeom>
          <a:noFill/>
        </p:spPr>
        <p:txBody>
          <a:bodyPr wrap="square" rtlCol="0">
            <a:spAutoFit/>
          </a:bodyPr>
          <a:lstStyle/>
          <a:p>
            <a:r>
              <a:rPr lang="en-US" sz="1800"/>
              <a:t>Het </a:t>
            </a:r>
            <a:r>
              <a:rPr lang="en-US" sz="1800" err="1"/>
              <a:t>klimaat</a:t>
            </a:r>
            <a:r>
              <a:rPr lang="en-US" sz="1800"/>
              <a:t> = je </a:t>
            </a:r>
            <a:r>
              <a:rPr lang="en-US" sz="1800" err="1"/>
              <a:t>kleerkast</a:t>
            </a:r>
            <a:r>
              <a:rPr lang="en-US" sz="1800"/>
              <a:t> </a:t>
            </a:r>
          </a:p>
        </p:txBody>
      </p:sp>
      <p:sp>
        <p:nvSpPr>
          <p:cNvPr id="3" name="TextBox 2">
            <a:extLst>
              <a:ext uri="{FF2B5EF4-FFF2-40B4-BE49-F238E27FC236}">
                <a16:creationId xmlns:a16="http://schemas.microsoft.com/office/drawing/2014/main" id="{1844688B-42B7-055C-B29E-B94C9ADBE84F}"/>
              </a:ext>
            </a:extLst>
          </p:cNvPr>
          <p:cNvSpPr txBox="1"/>
          <p:nvPr/>
        </p:nvSpPr>
        <p:spPr>
          <a:xfrm>
            <a:off x="7481136" y="615462"/>
            <a:ext cx="4375484" cy="369332"/>
          </a:xfrm>
          <a:prstGeom prst="rect">
            <a:avLst/>
          </a:prstGeom>
          <a:noFill/>
        </p:spPr>
        <p:txBody>
          <a:bodyPr wrap="square" rtlCol="0">
            <a:spAutoFit/>
          </a:bodyPr>
          <a:lstStyle/>
          <a:p>
            <a:r>
              <a:rPr lang="en-US" sz="1800"/>
              <a:t>Het </a:t>
            </a:r>
            <a:r>
              <a:rPr lang="en-US" sz="1800" err="1"/>
              <a:t>weer</a:t>
            </a:r>
            <a:r>
              <a:rPr lang="en-US" sz="1800"/>
              <a:t> = wat je </a:t>
            </a:r>
            <a:r>
              <a:rPr lang="en-US" sz="1800" err="1"/>
              <a:t>vandaag</a:t>
            </a:r>
            <a:r>
              <a:rPr lang="en-US" sz="1800"/>
              <a:t> </a:t>
            </a:r>
            <a:r>
              <a:rPr lang="en-US" sz="1800" err="1"/>
              <a:t>aan</a:t>
            </a:r>
            <a:r>
              <a:rPr lang="en-US" sz="1800"/>
              <a:t> </a:t>
            </a:r>
            <a:r>
              <a:rPr lang="en-US" sz="1800" err="1"/>
              <a:t>hebt</a:t>
            </a:r>
            <a:endParaRPr lang="en-US" sz="1800"/>
          </a:p>
        </p:txBody>
      </p:sp>
      <p:pic>
        <p:nvPicPr>
          <p:cNvPr id="1030" name="Picture 6" descr="How to be Stylish - Inside Out Style">
            <a:extLst>
              <a:ext uri="{FF2B5EF4-FFF2-40B4-BE49-F238E27FC236}">
                <a16:creationId xmlns:a16="http://schemas.microsoft.com/office/drawing/2014/main" id="{451F48CD-DA0E-1B31-DF1E-3E00415F60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1238" y="1503945"/>
            <a:ext cx="5475382" cy="43794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CC7632-CAA2-2FE3-26E2-AAD991627DA0}"/>
              </a:ext>
            </a:extLst>
          </p:cNvPr>
          <p:cNvSpPr txBox="1"/>
          <p:nvPr/>
        </p:nvSpPr>
        <p:spPr>
          <a:xfrm>
            <a:off x="1877441" y="6274926"/>
            <a:ext cx="9007594" cy="369332"/>
          </a:xfrm>
          <a:prstGeom prst="rect">
            <a:avLst/>
          </a:prstGeom>
          <a:noFill/>
        </p:spPr>
        <p:txBody>
          <a:bodyPr wrap="none" rtlCol="0">
            <a:spAutoFit/>
          </a:bodyPr>
          <a:lstStyle/>
          <a:p>
            <a:r>
              <a:rPr lang="en-US" sz="1800"/>
              <a:t>Het </a:t>
            </a:r>
            <a:r>
              <a:rPr lang="en-US" sz="1800" err="1"/>
              <a:t>klimaat</a:t>
            </a:r>
            <a:r>
              <a:rPr lang="en-US" sz="1800"/>
              <a:t> is het </a:t>
            </a:r>
            <a:r>
              <a:rPr lang="en-US" sz="1800" err="1"/>
              <a:t>gemiddelde</a:t>
            </a:r>
            <a:r>
              <a:rPr lang="en-US" sz="1800"/>
              <a:t> </a:t>
            </a:r>
            <a:r>
              <a:rPr lang="en-US" sz="1800" err="1"/>
              <a:t>weer</a:t>
            </a:r>
            <a:r>
              <a:rPr lang="en-US" sz="1800"/>
              <a:t> </a:t>
            </a:r>
            <a:r>
              <a:rPr lang="en-US" sz="1800" err="1"/>
              <a:t>gemeten</a:t>
            </a:r>
            <a:r>
              <a:rPr lang="en-US" sz="1800"/>
              <a:t> over </a:t>
            </a:r>
            <a:r>
              <a:rPr lang="en-US" sz="1800" err="1"/>
              <a:t>een</a:t>
            </a:r>
            <a:r>
              <a:rPr lang="en-US" sz="1800"/>
              <a:t> </a:t>
            </a:r>
            <a:r>
              <a:rPr lang="en-US" sz="1800" err="1"/>
              <a:t>periode</a:t>
            </a:r>
            <a:r>
              <a:rPr lang="en-US" sz="1800"/>
              <a:t> van </a:t>
            </a:r>
            <a:r>
              <a:rPr lang="en-US" sz="1800" err="1"/>
              <a:t>ongeveer</a:t>
            </a:r>
            <a:r>
              <a:rPr lang="en-US" sz="1800"/>
              <a:t> 30 </a:t>
            </a:r>
            <a:r>
              <a:rPr lang="en-US" sz="1800" err="1"/>
              <a:t>jaar</a:t>
            </a:r>
            <a:endParaRPr lang="en-US" sz="1800"/>
          </a:p>
        </p:txBody>
      </p:sp>
      <p:pic>
        <p:nvPicPr>
          <p:cNvPr id="4" name="Afbeelding 3" descr="Afbeelding met tekst, Lettertype, Graphics, logo&#10;&#10;Door AI gegenereerde inhoud is mogelijk onjuist.">
            <a:extLst>
              <a:ext uri="{FF2B5EF4-FFF2-40B4-BE49-F238E27FC236}">
                <a16:creationId xmlns:a16="http://schemas.microsoft.com/office/drawing/2014/main" id="{0C0D03D6-80E8-F15A-648B-D101C0759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2339816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326" y="351752"/>
            <a:ext cx="10515600" cy="1325563"/>
          </a:xfrm>
        </p:spPr>
        <p:txBody>
          <a:bodyPr>
            <a:normAutofit/>
          </a:bodyPr>
          <a:lstStyle/>
          <a:p>
            <a:r>
              <a:rPr lang="en-US" sz="3600" dirty="0"/>
              <a:t>Rol van </a:t>
            </a:r>
            <a:r>
              <a:rPr lang="en-US" sz="3600" dirty="0" err="1"/>
              <a:t>natuurlijke</a:t>
            </a:r>
            <a:r>
              <a:rPr lang="en-US" sz="3600" dirty="0"/>
              <a:t> </a:t>
            </a:r>
            <a:r>
              <a:rPr lang="en-US" sz="3600" dirty="0" err="1"/>
              <a:t>ecosystemen</a:t>
            </a:r>
            <a:endParaRPr lang="en-GB" sz="3600" dirty="0"/>
          </a:p>
        </p:txBody>
      </p:sp>
      <p:pic>
        <p:nvPicPr>
          <p:cNvPr id="14" name="Picture 2" descr="Afbeeldingsresultaat voor land carbon sink">
            <a:extLst>
              <a:ext uri="{FF2B5EF4-FFF2-40B4-BE49-F238E27FC236}">
                <a16:creationId xmlns:a16="http://schemas.microsoft.com/office/drawing/2014/main" id="{F26F0FE9-38AA-41F2-891B-5878D1AFC1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3326" y="2155749"/>
            <a:ext cx="4762500" cy="38576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DC14A6C-14B6-47C9-8D59-2B13D4936255}"/>
              </a:ext>
            </a:extLst>
          </p:cNvPr>
          <p:cNvSpPr txBox="1"/>
          <p:nvPr/>
        </p:nvSpPr>
        <p:spPr>
          <a:xfrm>
            <a:off x="2312524" y="2560506"/>
            <a:ext cx="1733167" cy="307777"/>
          </a:xfrm>
          <a:prstGeom prst="rect">
            <a:avLst/>
          </a:prstGeom>
          <a:noFill/>
        </p:spPr>
        <p:txBody>
          <a:bodyPr wrap="none" rtlCol="0">
            <a:spAutoFit/>
          </a:bodyPr>
          <a:lstStyle/>
          <a:p>
            <a:r>
              <a:rPr lang="en-US" sz="1400" i="1" dirty="0">
                <a:solidFill>
                  <a:srgbClr val="FFC000"/>
                </a:solidFill>
              </a:rPr>
              <a:t>~45% van </a:t>
            </a:r>
            <a:r>
              <a:rPr lang="en-US" sz="1400" i="1" dirty="0" err="1">
                <a:solidFill>
                  <a:srgbClr val="FFC000"/>
                </a:solidFill>
              </a:rPr>
              <a:t>emissies</a:t>
            </a:r>
            <a:endParaRPr lang="nl-BE" sz="1400" i="1" dirty="0">
              <a:solidFill>
                <a:srgbClr val="FFC000"/>
              </a:solidFill>
            </a:endParaRPr>
          </a:p>
        </p:txBody>
      </p:sp>
      <p:sp>
        <p:nvSpPr>
          <p:cNvPr id="22" name="TextBox 21">
            <a:extLst>
              <a:ext uri="{FF2B5EF4-FFF2-40B4-BE49-F238E27FC236}">
                <a16:creationId xmlns:a16="http://schemas.microsoft.com/office/drawing/2014/main" id="{E5792A63-965D-41F9-A2D6-640B077848CA}"/>
              </a:ext>
            </a:extLst>
          </p:cNvPr>
          <p:cNvSpPr txBox="1"/>
          <p:nvPr/>
        </p:nvSpPr>
        <p:spPr>
          <a:xfrm>
            <a:off x="838474" y="2895311"/>
            <a:ext cx="986167" cy="523220"/>
          </a:xfrm>
          <a:prstGeom prst="rect">
            <a:avLst/>
          </a:prstGeom>
          <a:noFill/>
        </p:spPr>
        <p:txBody>
          <a:bodyPr wrap="none" rtlCol="0">
            <a:spAutoFit/>
          </a:bodyPr>
          <a:lstStyle/>
          <a:p>
            <a:r>
              <a:rPr lang="en-US" sz="1400" i="1" dirty="0">
                <a:solidFill>
                  <a:srgbClr val="00CC00"/>
                </a:solidFill>
              </a:rPr>
              <a:t>~30% van</a:t>
            </a:r>
          </a:p>
          <a:p>
            <a:r>
              <a:rPr lang="en-US" sz="1400" i="1" dirty="0" err="1">
                <a:solidFill>
                  <a:srgbClr val="00CC00"/>
                </a:solidFill>
              </a:rPr>
              <a:t>emissies</a:t>
            </a:r>
            <a:endParaRPr lang="nl-BE" sz="1400" i="1" dirty="0">
              <a:solidFill>
                <a:srgbClr val="00CC00"/>
              </a:solidFill>
            </a:endParaRPr>
          </a:p>
        </p:txBody>
      </p:sp>
      <p:sp>
        <p:nvSpPr>
          <p:cNvPr id="23" name="TextBox 22">
            <a:extLst>
              <a:ext uri="{FF2B5EF4-FFF2-40B4-BE49-F238E27FC236}">
                <a16:creationId xmlns:a16="http://schemas.microsoft.com/office/drawing/2014/main" id="{90100BBF-7842-441B-B24D-6311EAA39D37}"/>
              </a:ext>
            </a:extLst>
          </p:cNvPr>
          <p:cNvSpPr txBox="1"/>
          <p:nvPr/>
        </p:nvSpPr>
        <p:spPr>
          <a:xfrm>
            <a:off x="4301290" y="3281400"/>
            <a:ext cx="1060213" cy="523220"/>
          </a:xfrm>
          <a:prstGeom prst="rect">
            <a:avLst/>
          </a:prstGeom>
          <a:noFill/>
        </p:spPr>
        <p:txBody>
          <a:bodyPr wrap="square" rtlCol="0">
            <a:spAutoFit/>
          </a:bodyPr>
          <a:lstStyle/>
          <a:p>
            <a:r>
              <a:rPr lang="en-US" sz="1400" i="1" dirty="0">
                <a:solidFill>
                  <a:srgbClr val="0070C0"/>
                </a:solidFill>
              </a:rPr>
              <a:t>~25% van </a:t>
            </a:r>
            <a:r>
              <a:rPr lang="en-US" sz="1400" i="1" dirty="0" err="1">
                <a:solidFill>
                  <a:srgbClr val="0070C0"/>
                </a:solidFill>
              </a:rPr>
              <a:t>emissies</a:t>
            </a:r>
            <a:endParaRPr lang="nl-BE" sz="1400" i="1" dirty="0">
              <a:solidFill>
                <a:srgbClr val="0070C0"/>
              </a:solidFill>
            </a:endParaRPr>
          </a:p>
        </p:txBody>
      </p:sp>
      <p:sp>
        <p:nvSpPr>
          <p:cNvPr id="26" name="Rectangle 25">
            <a:extLst>
              <a:ext uri="{FF2B5EF4-FFF2-40B4-BE49-F238E27FC236}">
                <a16:creationId xmlns:a16="http://schemas.microsoft.com/office/drawing/2014/main" id="{2E786C96-E641-4A2F-ACAB-E63D1F5F7693}"/>
              </a:ext>
            </a:extLst>
          </p:cNvPr>
          <p:cNvSpPr/>
          <p:nvPr/>
        </p:nvSpPr>
        <p:spPr>
          <a:xfrm>
            <a:off x="4243908" y="3281400"/>
            <a:ext cx="1060213" cy="176414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00CC00"/>
              </a:solidFill>
            </a:endParaRPr>
          </a:p>
        </p:txBody>
      </p:sp>
      <p:sp>
        <p:nvSpPr>
          <p:cNvPr id="3" name="Slide Number Placeholder 2">
            <a:extLst>
              <a:ext uri="{FF2B5EF4-FFF2-40B4-BE49-F238E27FC236}">
                <a16:creationId xmlns:a16="http://schemas.microsoft.com/office/drawing/2014/main" id="{75A6DD5C-0D42-47F6-AB6A-846BF4AEBF0B}"/>
              </a:ext>
            </a:extLst>
          </p:cNvPr>
          <p:cNvSpPr>
            <a:spLocks noGrp="1"/>
          </p:cNvSpPr>
          <p:nvPr>
            <p:ph type="sldNum" sz="quarter" idx="12"/>
          </p:nvPr>
        </p:nvSpPr>
        <p:spPr/>
        <p:txBody>
          <a:bodyPr/>
          <a:lstStyle/>
          <a:p>
            <a:fld id="{22B86F0F-52F2-4451-8994-5FC3277055B0}" type="slidenum">
              <a:rPr lang="en-GB" smtClean="0"/>
              <a:t>40</a:t>
            </a:fld>
            <a:endParaRPr lang="en-GB"/>
          </a:p>
        </p:txBody>
      </p:sp>
      <p:pic>
        <p:nvPicPr>
          <p:cNvPr id="1026" name="Picture 2" descr="Why the Conservation of Kelp Forests is so Important - Planet Home">
            <a:extLst>
              <a:ext uri="{FF2B5EF4-FFF2-40B4-BE49-F238E27FC236}">
                <a16:creationId xmlns:a16="http://schemas.microsoft.com/office/drawing/2014/main" id="{E1230BCC-88F4-B2DC-74CC-4CB7612D94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9644" y="2089702"/>
            <a:ext cx="5990117" cy="3989717"/>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descr="Afbeelding met tekst, Lettertype, Graphics, logo&#10;&#10;Door AI gegenereerde inhoud is mogelijk onjuist.">
            <a:extLst>
              <a:ext uri="{FF2B5EF4-FFF2-40B4-BE49-F238E27FC236}">
                <a16:creationId xmlns:a16="http://schemas.microsoft.com/office/drawing/2014/main" id="{580AA0BC-6C2C-E997-871D-6DE97BAC4C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186537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326" y="351752"/>
            <a:ext cx="10515600" cy="1325563"/>
          </a:xfrm>
        </p:spPr>
        <p:txBody>
          <a:bodyPr>
            <a:normAutofit/>
          </a:bodyPr>
          <a:lstStyle/>
          <a:p>
            <a:r>
              <a:rPr lang="en-US" sz="3600" dirty="0"/>
              <a:t>Rol van </a:t>
            </a:r>
            <a:r>
              <a:rPr lang="en-US" sz="3600" dirty="0" err="1"/>
              <a:t>natuurlijke</a:t>
            </a:r>
            <a:r>
              <a:rPr lang="en-US" sz="3600" dirty="0"/>
              <a:t> </a:t>
            </a:r>
            <a:r>
              <a:rPr lang="en-US" sz="3600" dirty="0" err="1"/>
              <a:t>ecosystemen</a:t>
            </a:r>
            <a:endParaRPr lang="en-GB" sz="3600" dirty="0"/>
          </a:p>
        </p:txBody>
      </p:sp>
      <p:pic>
        <p:nvPicPr>
          <p:cNvPr id="14" name="Picture 2" descr="Afbeeldingsresultaat voor land carbon sink">
            <a:extLst>
              <a:ext uri="{FF2B5EF4-FFF2-40B4-BE49-F238E27FC236}">
                <a16:creationId xmlns:a16="http://schemas.microsoft.com/office/drawing/2014/main" id="{F26F0FE9-38AA-41F2-891B-5878D1AFC1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3326" y="2155749"/>
            <a:ext cx="4762500" cy="38576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DC14A6C-14B6-47C9-8D59-2B13D4936255}"/>
              </a:ext>
            </a:extLst>
          </p:cNvPr>
          <p:cNvSpPr txBox="1"/>
          <p:nvPr/>
        </p:nvSpPr>
        <p:spPr>
          <a:xfrm>
            <a:off x="2312524" y="2560506"/>
            <a:ext cx="1733167" cy="307777"/>
          </a:xfrm>
          <a:prstGeom prst="rect">
            <a:avLst/>
          </a:prstGeom>
          <a:noFill/>
        </p:spPr>
        <p:txBody>
          <a:bodyPr wrap="none" rtlCol="0">
            <a:spAutoFit/>
          </a:bodyPr>
          <a:lstStyle/>
          <a:p>
            <a:r>
              <a:rPr lang="en-US" sz="1400" i="1" dirty="0">
                <a:solidFill>
                  <a:srgbClr val="FFC000"/>
                </a:solidFill>
              </a:rPr>
              <a:t>~45% van </a:t>
            </a:r>
            <a:r>
              <a:rPr lang="en-US" sz="1400" i="1" dirty="0" err="1">
                <a:solidFill>
                  <a:srgbClr val="FFC000"/>
                </a:solidFill>
              </a:rPr>
              <a:t>emissies</a:t>
            </a:r>
            <a:endParaRPr lang="nl-BE" sz="1400" i="1" dirty="0">
              <a:solidFill>
                <a:srgbClr val="FFC000"/>
              </a:solidFill>
            </a:endParaRPr>
          </a:p>
        </p:txBody>
      </p:sp>
      <p:sp>
        <p:nvSpPr>
          <p:cNvPr id="22" name="TextBox 21">
            <a:extLst>
              <a:ext uri="{FF2B5EF4-FFF2-40B4-BE49-F238E27FC236}">
                <a16:creationId xmlns:a16="http://schemas.microsoft.com/office/drawing/2014/main" id="{E5792A63-965D-41F9-A2D6-640B077848CA}"/>
              </a:ext>
            </a:extLst>
          </p:cNvPr>
          <p:cNvSpPr txBox="1"/>
          <p:nvPr/>
        </p:nvSpPr>
        <p:spPr>
          <a:xfrm>
            <a:off x="838474" y="2895311"/>
            <a:ext cx="986167" cy="523220"/>
          </a:xfrm>
          <a:prstGeom prst="rect">
            <a:avLst/>
          </a:prstGeom>
          <a:noFill/>
        </p:spPr>
        <p:txBody>
          <a:bodyPr wrap="none" rtlCol="0">
            <a:spAutoFit/>
          </a:bodyPr>
          <a:lstStyle/>
          <a:p>
            <a:r>
              <a:rPr lang="en-US" sz="1400" i="1" dirty="0">
                <a:solidFill>
                  <a:srgbClr val="00CC00"/>
                </a:solidFill>
              </a:rPr>
              <a:t>~30% van</a:t>
            </a:r>
          </a:p>
          <a:p>
            <a:r>
              <a:rPr lang="en-US" sz="1400" i="1" dirty="0" err="1">
                <a:solidFill>
                  <a:srgbClr val="00CC00"/>
                </a:solidFill>
              </a:rPr>
              <a:t>emissies</a:t>
            </a:r>
            <a:endParaRPr lang="nl-BE" sz="1400" i="1" dirty="0">
              <a:solidFill>
                <a:srgbClr val="00CC00"/>
              </a:solidFill>
            </a:endParaRPr>
          </a:p>
        </p:txBody>
      </p:sp>
      <p:sp>
        <p:nvSpPr>
          <p:cNvPr id="23" name="TextBox 22">
            <a:extLst>
              <a:ext uri="{FF2B5EF4-FFF2-40B4-BE49-F238E27FC236}">
                <a16:creationId xmlns:a16="http://schemas.microsoft.com/office/drawing/2014/main" id="{90100BBF-7842-441B-B24D-6311EAA39D37}"/>
              </a:ext>
            </a:extLst>
          </p:cNvPr>
          <p:cNvSpPr txBox="1"/>
          <p:nvPr/>
        </p:nvSpPr>
        <p:spPr>
          <a:xfrm>
            <a:off x="4301290" y="3281400"/>
            <a:ext cx="1060213" cy="523220"/>
          </a:xfrm>
          <a:prstGeom prst="rect">
            <a:avLst/>
          </a:prstGeom>
          <a:noFill/>
        </p:spPr>
        <p:txBody>
          <a:bodyPr wrap="square" rtlCol="0">
            <a:spAutoFit/>
          </a:bodyPr>
          <a:lstStyle/>
          <a:p>
            <a:r>
              <a:rPr lang="en-US" sz="1400" i="1" dirty="0">
                <a:solidFill>
                  <a:srgbClr val="0070C0"/>
                </a:solidFill>
              </a:rPr>
              <a:t>~25% van </a:t>
            </a:r>
            <a:r>
              <a:rPr lang="en-US" sz="1400" i="1" dirty="0" err="1">
                <a:solidFill>
                  <a:srgbClr val="0070C0"/>
                </a:solidFill>
              </a:rPr>
              <a:t>emissies</a:t>
            </a:r>
            <a:endParaRPr lang="nl-BE" sz="1400" i="1" dirty="0">
              <a:solidFill>
                <a:srgbClr val="0070C0"/>
              </a:solidFill>
            </a:endParaRPr>
          </a:p>
        </p:txBody>
      </p:sp>
      <p:sp>
        <p:nvSpPr>
          <p:cNvPr id="26" name="Rectangle 25">
            <a:extLst>
              <a:ext uri="{FF2B5EF4-FFF2-40B4-BE49-F238E27FC236}">
                <a16:creationId xmlns:a16="http://schemas.microsoft.com/office/drawing/2014/main" id="{2E786C96-E641-4A2F-ACAB-E63D1F5F7693}"/>
              </a:ext>
            </a:extLst>
          </p:cNvPr>
          <p:cNvSpPr/>
          <p:nvPr/>
        </p:nvSpPr>
        <p:spPr>
          <a:xfrm>
            <a:off x="4243908" y="3281400"/>
            <a:ext cx="1060213" cy="176414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00CC00"/>
              </a:solidFill>
            </a:endParaRPr>
          </a:p>
        </p:txBody>
      </p:sp>
      <p:sp>
        <p:nvSpPr>
          <p:cNvPr id="3" name="Slide Number Placeholder 2">
            <a:extLst>
              <a:ext uri="{FF2B5EF4-FFF2-40B4-BE49-F238E27FC236}">
                <a16:creationId xmlns:a16="http://schemas.microsoft.com/office/drawing/2014/main" id="{75A6DD5C-0D42-47F6-AB6A-846BF4AEBF0B}"/>
              </a:ext>
            </a:extLst>
          </p:cNvPr>
          <p:cNvSpPr>
            <a:spLocks noGrp="1"/>
          </p:cNvSpPr>
          <p:nvPr>
            <p:ph type="sldNum" sz="quarter" idx="12"/>
          </p:nvPr>
        </p:nvSpPr>
        <p:spPr/>
        <p:txBody>
          <a:bodyPr/>
          <a:lstStyle/>
          <a:p>
            <a:fld id="{22B86F0F-52F2-4451-8994-5FC3277055B0}" type="slidenum">
              <a:rPr lang="en-GB" smtClean="0"/>
              <a:t>41</a:t>
            </a:fld>
            <a:endParaRPr lang="en-GB"/>
          </a:p>
        </p:txBody>
      </p:sp>
      <p:pic>
        <p:nvPicPr>
          <p:cNvPr id="4" name="Picture 2">
            <a:extLst>
              <a:ext uri="{FF2B5EF4-FFF2-40B4-BE49-F238E27FC236}">
                <a16:creationId xmlns:a16="http://schemas.microsoft.com/office/drawing/2014/main" id="{4FA24FE3-8707-219B-50C4-98442B8851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929" y="1290095"/>
            <a:ext cx="6599071" cy="527572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ekst, Lettertype, Graphics, logo&#10;&#10;Door AI gegenereerde inhoud is mogelijk onjuist.">
            <a:extLst>
              <a:ext uri="{FF2B5EF4-FFF2-40B4-BE49-F238E27FC236}">
                <a16:creationId xmlns:a16="http://schemas.microsoft.com/office/drawing/2014/main" id="{B7B71515-2E83-9B1C-A80E-F04398CC6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426031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Rol van </a:t>
            </a:r>
            <a:r>
              <a:rPr lang="en-US" sz="3600" dirty="0" err="1"/>
              <a:t>natuurlijke</a:t>
            </a:r>
            <a:r>
              <a:rPr lang="en-US" sz="3600" dirty="0"/>
              <a:t> </a:t>
            </a:r>
            <a:r>
              <a:rPr lang="en-US" sz="3600" dirty="0" err="1"/>
              <a:t>ecosystemen</a:t>
            </a:r>
            <a:endParaRPr lang="en-GB" sz="3600" dirty="0"/>
          </a:p>
        </p:txBody>
      </p:sp>
      <p:pic>
        <p:nvPicPr>
          <p:cNvPr id="14" name="Picture 2" descr="Afbeeldingsresultaat voor land carbon sink">
            <a:extLst>
              <a:ext uri="{FF2B5EF4-FFF2-40B4-BE49-F238E27FC236}">
                <a16:creationId xmlns:a16="http://schemas.microsoft.com/office/drawing/2014/main" id="{F26F0FE9-38AA-41F2-891B-5878D1AFC1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3326" y="2155749"/>
            <a:ext cx="4762500" cy="38576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DC14A6C-14B6-47C9-8D59-2B13D4936255}"/>
              </a:ext>
            </a:extLst>
          </p:cNvPr>
          <p:cNvSpPr txBox="1"/>
          <p:nvPr/>
        </p:nvSpPr>
        <p:spPr>
          <a:xfrm>
            <a:off x="2312524" y="2560506"/>
            <a:ext cx="1733167" cy="307777"/>
          </a:xfrm>
          <a:prstGeom prst="rect">
            <a:avLst/>
          </a:prstGeom>
          <a:noFill/>
        </p:spPr>
        <p:txBody>
          <a:bodyPr wrap="none" rtlCol="0">
            <a:spAutoFit/>
          </a:bodyPr>
          <a:lstStyle/>
          <a:p>
            <a:r>
              <a:rPr lang="en-US" sz="1400" i="1" dirty="0">
                <a:solidFill>
                  <a:srgbClr val="FFC000"/>
                </a:solidFill>
              </a:rPr>
              <a:t>~45% van </a:t>
            </a:r>
            <a:r>
              <a:rPr lang="en-US" sz="1400" i="1" dirty="0" err="1">
                <a:solidFill>
                  <a:srgbClr val="FFC000"/>
                </a:solidFill>
              </a:rPr>
              <a:t>emissies</a:t>
            </a:r>
            <a:endParaRPr lang="nl-BE" sz="1400" i="1" dirty="0">
              <a:solidFill>
                <a:srgbClr val="FFC000"/>
              </a:solidFill>
            </a:endParaRPr>
          </a:p>
        </p:txBody>
      </p:sp>
      <p:sp>
        <p:nvSpPr>
          <p:cNvPr id="22" name="TextBox 21">
            <a:extLst>
              <a:ext uri="{FF2B5EF4-FFF2-40B4-BE49-F238E27FC236}">
                <a16:creationId xmlns:a16="http://schemas.microsoft.com/office/drawing/2014/main" id="{E5792A63-965D-41F9-A2D6-640B077848CA}"/>
              </a:ext>
            </a:extLst>
          </p:cNvPr>
          <p:cNvSpPr txBox="1"/>
          <p:nvPr/>
        </p:nvSpPr>
        <p:spPr>
          <a:xfrm>
            <a:off x="838474" y="2895311"/>
            <a:ext cx="986167" cy="523220"/>
          </a:xfrm>
          <a:prstGeom prst="rect">
            <a:avLst/>
          </a:prstGeom>
          <a:noFill/>
        </p:spPr>
        <p:txBody>
          <a:bodyPr wrap="none" rtlCol="0">
            <a:spAutoFit/>
          </a:bodyPr>
          <a:lstStyle/>
          <a:p>
            <a:r>
              <a:rPr lang="en-US" sz="1400" i="1" dirty="0">
                <a:solidFill>
                  <a:srgbClr val="00CC00"/>
                </a:solidFill>
              </a:rPr>
              <a:t>~30% van</a:t>
            </a:r>
          </a:p>
          <a:p>
            <a:r>
              <a:rPr lang="en-US" sz="1400" i="1" dirty="0" err="1">
                <a:solidFill>
                  <a:srgbClr val="00CC00"/>
                </a:solidFill>
              </a:rPr>
              <a:t>emissies</a:t>
            </a:r>
            <a:endParaRPr lang="nl-BE" sz="1400" i="1" dirty="0">
              <a:solidFill>
                <a:srgbClr val="00CC00"/>
              </a:solidFill>
            </a:endParaRPr>
          </a:p>
        </p:txBody>
      </p:sp>
      <p:sp>
        <p:nvSpPr>
          <p:cNvPr id="23" name="TextBox 22">
            <a:extLst>
              <a:ext uri="{FF2B5EF4-FFF2-40B4-BE49-F238E27FC236}">
                <a16:creationId xmlns:a16="http://schemas.microsoft.com/office/drawing/2014/main" id="{90100BBF-7842-441B-B24D-6311EAA39D37}"/>
              </a:ext>
            </a:extLst>
          </p:cNvPr>
          <p:cNvSpPr txBox="1"/>
          <p:nvPr/>
        </p:nvSpPr>
        <p:spPr>
          <a:xfrm>
            <a:off x="4301290" y="3281400"/>
            <a:ext cx="1060213" cy="523220"/>
          </a:xfrm>
          <a:prstGeom prst="rect">
            <a:avLst/>
          </a:prstGeom>
          <a:noFill/>
        </p:spPr>
        <p:txBody>
          <a:bodyPr wrap="square" rtlCol="0">
            <a:spAutoFit/>
          </a:bodyPr>
          <a:lstStyle/>
          <a:p>
            <a:r>
              <a:rPr lang="en-US" sz="1400" i="1" dirty="0">
                <a:solidFill>
                  <a:srgbClr val="0070C0"/>
                </a:solidFill>
              </a:rPr>
              <a:t>~25% van </a:t>
            </a:r>
            <a:r>
              <a:rPr lang="en-US" sz="1400" i="1" dirty="0" err="1">
                <a:solidFill>
                  <a:srgbClr val="0070C0"/>
                </a:solidFill>
              </a:rPr>
              <a:t>emissies</a:t>
            </a:r>
            <a:endParaRPr lang="nl-BE" sz="1400" i="1" dirty="0">
              <a:solidFill>
                <a:srgbClr val="0070C0"/>
              </a:solidFill>
            </a:endParaRPr>
          </a:p>
        </p:txBody>
      </p:sp>
      <p:sp>
        <p:nvSpPr>
          <p:cNvPr id="25" name="Rectangle 24">
            <a:extLst>
              <a:ext uri="{FF2B5EF4-FFF2-40B4-BE49-F238E27FC236}">
                <a16:creationId xmlns:a16="http://schemas.microsoft.com/office/drawing/2014/main" id="{601D15E8-60C7-4033-BFC8-EC2F6E8CAAFD}"/>
              </a:ext>
            </a:extLst>
          </p:cNvPr>
          <p:cNvSpPr/>
          <p:nvPr/>
        </p:nvSpPr>
        <p:spPr>
          <a:xfrm>
            <a:off x="842314" y="2864533"/>
            <a:ext cx="1017922" cy="1940605"/>
          </a:xfrm>
          <a:prstGeom prst="rect">
            <a:avLst/>
          </a:prstGeom>
          <a:noFill/>
          <a:ln w="28575">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00CC00"/>
              </a:solidFill>
            </a:endParaRPr>
          </a:p>
        </p:txBody>
      </p:sp>
      <p:sp>
        <p:nvSpPr>
          <p:cNvPr id="3" name="Slide Number Placeholder 2">
            <a:extLst>
              <a:ext uri="{FF2B5EF4-FFF2-40B4-BE49-F238E27FC236}">
                <a16:creationId xmlns:a16="http://schemas.microsoft.com/office/drawing/2014/main" id="{75A6DD5C-0D42-47F6-AB6A-846BF4AEBF0B}"/>
              </a:ext>
            </a:extLst>
          </p:cNvPr>
          <p:cNvSpPr>
            <a:spLocks noGrp="1"/>
          </p:cNvSpPr>
          <p:nvPr>
            <p:ph type="sldNum" sz="quarter" idx="12"/>
          </p:nvPr>
        </p:nvSpPr>
        <p:spPr/>
        <p:txBody>
          <a:bodyPr/>
          <a:lstStyle/>
          <a:p>
            <a:fld id="{22B86F0F-52F2-4451-8994-5FC3277055B0}" type="slidenum">
              <a:rPr lang="en-GB" smtClean="0"/>
              <a:t>42</a:t>
            </a:fld>
            <a:endParaRPr lang="en-GB"/>
          </a:p>
        </p:txBody>
      </p:sp>
      <p:sp>
        <p:nvSpPr>
          <p:cNvPr id="7" name="TextBox 6">
            <a:extLst>
              <a:ext uri="{FF2B5EF4-FFF2-40B4-BE49-F238E27FC236}">
                <a16:creationId xmlns:a16="http://schemas.microsoft.com/office/drawing/2014/main" id="{246A97BC-5299-FDC0-116D-72142F084A6F}"/>
              </a:ext>
            </a:extLst>
          </p:cNvPr>
          <p:cNvSpPr txBox="1"/>
          <p:nvPr/>
        </p:nvSpPr>
        <p:spPr>
          <a:xfrm>
            <a:off x="6217920" y="3429000"/>
            <a:ext cx="6096000" cy="461665"/>
          </a:xfrm>
          <a:prstGeom prst="rect">
            <a:avLst/>
          </a:prstGeom>
          <a:noFill/>
        </p:spPr>
        <p:txBody>
          <a:bodyPr wrap="square">
            <a:spAutoFit/>
          </a:bodyPr>
          <a:lstStyle/>
          <a:p>
            <a:pPr marL="114300" indent="0">
              <a:buNone/>
            </a:pPr>
            <a:r>
              <a:rPr lang="en-US" sz="2400" dirty="0" err="1">
                <a:hlinkClick r:id="rId4"/>
              </a:rPr>
              <a:t>Oplossing</a:t>
            </a:r>
            <a:r>
              <a:rPr lang="en-US" sz="2400" dirty="0">
                <a:hlinkClick r:id="rId4"/>
              </a:rPr>
              <a:t>: </a:t>
            </a:r>
            <a:r>
              <a:rPr lang="en-US" sz="2400" dirty="0" err="1">
                <a:hlinkClick r:id="rId4"/>
              </a:rPr>
              <a:t>koolstof</a:t>
            </a:r>
            <a:r>
              <a:rPr lang="en-US" sz="2400" dirty="0">
                <a:hlinkClick r:id="rId4"/>
              </a:rPr>
              <a:t> </a:t>
            </a:r>
            <a:r>
              <a:rPr lang="en-US" sz="2400" dirty="0" err="1">
                <a:hlinkClick r:id="rId4"/>
              </a:rPr>
              <a:t>opslag</a:t>
            </a:r>
            <a:r>
              <a:rPr lang="en-US" sz="2400" dirty="0">
                <a:hlinkClick r:id="rId4"/>
              </a:rPr>
              <a:t> in de </a:t>
            </a:r>
            <a:r>
              <a:rPr lang="en-US" sz="2400" dirty="0" err="1">
                <a:hlinkClick r:id="rId4"/>
              </a:rPr>
              <a:t>bodem</a:t>
            </a:r>
            <a:endParaRPr lang="en-US" sz="2400" dirty="0">
              <a:hlinkClick r:id="rId4"/>
            </a:endParaRPr>
          </a:p>
        </p:txBody>
      </p:sp>
      <p:sp>
        <p:nvSpPr>
          <p:cNvPr id="8" name="TextBox 7">
            <a:extLst>
              <a:ext uri="{FF2B5EF4-FFF2-40B4-BE49-F238E27FC236}">
                <a16:creationId xmlns:a16="http://schemas.microsoft.com/office/drawing/2014/main" id="{E58DB49C-576F-E8AE-2BD0-DAD4785AB19D}"/>
              </a:ext>
            </a:extLst>
          </p:cNvPr>
          <p:cNvSpPr txBox="1"/>
          <p:nvPr/>
        </p:nvSpPr>
        <p:spPr>
          <a:xfrm>
            <a:off x="7858125" y="3930672"/>
            <a:ext cx="4659630" cy="861774"/>
          </a:xfrm>
          <a:prstGeom prst="rect">
            <a:avLst/>
          </a:prstGeom>
          <a:noFill/>
        </p:spPr>
        <p:txBody>
          <a:bodyPr wrap="square" lIns="91440" tIns="45720" rIns="91440" bIns="45720" rtlCol="0" anchor="t">
            <a:spAutoFit/>
          </a:bodyPr>
          <a:lstStyle/>
          <a:p>
            <a:r>
              <a:rPr lang="en-US" dirty="0" err="1"/>
              <a:t>Correctie</a:t>
            </a:r>
            <a:r>
              <a:rPr lang="en-US" dirty="0"/>
              <a:t>: 880 Gt CO</a:t>
            </a:r>
            <a:r>
              <a:rPr lang="en-US" sz="1100" dirty="0"/>
              <a:t>2</a:t>
            </a:r>
            <a:r>
              <a:rPr lang="en-US" dirty="0"/>
              <a:t> -&gt; per </a:t>
            </a:r>
            <a:r>
              <a:rPr lang="en-US" dirty="0" err="1"/>
              <a:t>jaar</a:t>
            </a:r>
            <a:r>
              <a:rPr lang="en-US" dirty="0"/>
              <a:t> 40 Gt CO</a:t>
            </a:r>
            <a:r>
              <a:rPr lang="en-US" sz="1100" dirty="0"/>
              <a:t>2 </a:t>
            </a:r>
          </a:p>
          <a:p>
            <a:r>
              <a:rPr lang="pt-BR" sz="1200" dirty="0"/>
              <a:t>IPCC SR OC SPM - Page 18</a:t>
            </a:r>
          </a:p>
          <a:p>
            <a:endParaRPr lang="en-US" dirty="0"/>
          </a:p>
        </p:txBody>
      </p:sp>
      <p:sp>
        <p:nvSpPr>
          <p:cNvPr id="10" name="TextBox 9">
            <a:extLst>
              <a:ext uri="{FF2B5EF4-FFF2-40B4-BE49-F238E27FC236}">
                <a16:creationId xmlns:a16="http://schemas.microsoft.com/office/drawing/2014/main" id="{A19EA291-C473-76C3-B383-9EF16A94867C}"/>
              </a:ext>
            </a:extLst>
          </p:cNvPr>
          <p:cNvSpPr txBox="1"/>
          <p:nvPr/>
        </p:nvSpPr>
        <p:spPr>
          <a:xfrm>
            <a:off x="6217920" y="5228867"/>
            <a:ext cx="6156960" cy="461665"/>
          </a:xfrm>
          <a:prstGeom prst="rect">
            <a:avLst/>
          </a:prstGeom>
          <a:noFill/>
        </p:spPr>
        <p:txBody>
          <a:bodyPr wrap="square">
            <a:spAutoFit/>
          </a:bodyPr>
          <a:lstStyle/>
          <a:p>
            <a:pPr marL="158750" marR="0" lvl="0" algn="l" defTabSz="914400" rtl="0" eaLnBrk="1" fontAlgn="auto" latinLnBrk="0" hangingPunct="1">
              <a:lnSpc>
                <a:spcPct val="100000"/>
              </a:lnSpc>
              <a:spcBef>
                <a:spcPts val="0"/>
              </a:spcBef>
              <a:spcAft>
                <a:spcPts val="0"/>
              </a:spcAft>
              <a:buClr>
                <a:srgbClr val="000000"/>
              </a:buClr>
              <a:buSzPts val="1100"/>
              <a:tabLst/>
              <a:defRPr/>
            </a:pPr>
            <a:r>
              <a:rPr lang="en-US" sz="2400" dirty="0" err="1">
                <a:hlinkClick r:id="rId5"/>
              </a:rPr>
              <a:t>Aanrader</a:t>
            </a:r>
            <a:r>
              <a:rPr lang="en-US" sz="2400" dirty="0">
                <a:hlinkClick r:id="rId5"/>
              </a:rPr>
              <a:t>: Kiss the ground – </a:t>
            </a:r>
            <a:r>
              <a:rPr lang="en-US" sz="2400" dirty="0" err="1">
                <a:hlinkClick r:id="rId5"/>
              </a:rPr>
              <a:t>kortfilm</a:t>
            </a:r>
            <a:endParaRPr lang="en-US" sz="2400" dirty="0"/>
          </a:p>
        </p:txBody>
      </p:sp>
      <p:pic>
        <p:nvPicPr>
          <p:cNvPr id="4" name="Afbeelding 3" descr="Afbeelding met tekst, Lettertype, Graphics, logo&#10;&#10;Door AI gegenereerde inhoud is mogelijk onjuist.">
            <a:extLst>
              <a:ext uri="{FF2B5EF4-FFF2-40B4-BE49-F238E27FC236}">
                <a16:creationId xmlns:a16="http://schemas.microsoft.com/office/drawing/2014/main" id="{C950135B-219C-65FD-C8F8-BB8CAAF915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98530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Koolstofreservoirs</a:t>
            </a:r>
            <a:r>
              <a:rPr lang="en-US" sz="3600" dirty="0"/>
              <a:t> – </a:t>
            </a:r>
            <a:r>
              <a:rPr lang="en-US" sz="3600" dirty="0" err="1"/>
              <a:t>verspreiding</a:t>
            </a:r>
            <a:r>
              <a:rPr lang="en-US" sz="3600" dirty="0"/>
              <a:t> &amp; hotspots</a:t>
            </a:r>
            <a:endParaRPr lang="en-GB" sz="3600" dirty="0"/>
          </a:p>
        </p:txBody>
      </p:sp>
      <p:sp>
        <p:nvSpPr>
          <p:cNvPr id="3" name="Content Placeholder 2"/>
          <p:cNvSpPr>
            <a:spLocks noGrp="1"/>
          </p:cNvSpPr>
          <p:nvPr>
            <p:ph sz="half" idx="1"/>
          </p:nvPr>
        </p:nvSpPr>
        <p:spPr/>
        <p:txBody>
          <a:bodyPr/>
          <a:lstStyle/>
          <a:p>
            <a:pPr marL="0" indent="0">
              <a:buNone/>
            </a:pPr>
            <a:r>
              <a:rPr lang="en-GB" dirty="0" err="1"/>
              <a:t>Koolstof</a:t>
            </a:r>
            <a:r>
              <a:rPr lang="en-GB" dirty="0"/>
              <a:t> in </a:t>
            </a:r>
            <a:r>
              <a:rPr lang="en-GB" dirty="0" err="1"/>
              <a:t>planten</a:t>
            </a:r>
            <a:endParaRPr lang="en-GB" dirty="0"/>
          </a:p>
        </p:txBody>
      </p:sp>
      <p:sp>
        <p:nvSpPr>
          <p:cNvPr id="5" name="Content Placeholder 4"/>
          <p:cNvSpPr>
            <a:spLocks noGrp="1"/>
          </p:cNvSpPr>
          <p:nvPr>
            <p:ph sz="half" idx="2"/>
          </p:nvPr>
        </p:nvSpPr>
        <p:spPr/>
        <p:txBody>
          <a:bodyPr/>
          <a:lstStyle/>
          <a:p>
            <a:pPr marL="0" indent="0">
              <a:buNone/>
            </a:pPr>
            <a:r>
              <a:rPr lang="en-US" dirty="0" err="1"/>
              <a:t>Koolstof</a:t>
            </a:r>
            <a:r>
              <a:rPr lang="en-US" dirty="0"/>
              <a:t> in </a:t>
            </a:r>
            <a:r>
              <a:rPr lang="en-US" dirty="0" err="1"/>
              <a:t>bodem</a:t>
            </a:r>
            <a:endParaRPr lang="en-US" dirty="0"/>
          </a:p>
        </p:txBody>
      </p:sp>
      <p:pic>
        <p:nvPicPr>
          <p:cNvPr id="4" name="Picture 3" descr="http://cdiac.ornl.gov/epubs/ndp/global_carbon/FINAL_DATASET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42" b="7884"/>
          <a:stretch/>
        </p:blipFill>
        <p:spPr bwMode="auto">
          <a:xfrm>
            <a:off x="59088" y="2383402"/>
            <a:ext cx="6113112" cy="4065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sage.wisc.edu/atlas/maps/soilcarbon/atl_soilcarb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895" b="4857"/>
          <a:stretch/>
        </p:blipFill>
        <p:spPr bwMode="auto">
          <a:xfrm>
            <a:off x="6096000" y="2426924"/>
            <a:ext cx="6062490" cy="40659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DA611B59-C476-479C-A29F-6DE655482AEB}"/>
              </a:ext>
            </a:extLst>
          </p:cNvPr>
          <p:cNvSpPr>
            <a:spLocks noGrp="1"/>
          </p:cNvSpPr>
          <p:nvPr>
            <p:ph type="sldNum" sz="quarter" idx="12"/>
          </p:nvPr>
        </p:nvSpPr>
        <p:spPr/>
        <p:txBody>
          <a:bodyPr/>
          <a:lstStyle/>
          <a:p>
            <a:fld id="{22B86F0F-52F2-4451-8994-5FC3277055B0}" type="slidenum">
              <a:rPr lang="en-GB" smtClean="0"/>
              <a:t>43</a:t>
            </a:fld>
            <a:endParaRPr lang="en-GB"/>
          </a:p>
        </p:txBody>
      </p:sp>
      <p:pic>
        <p:nvPicPr>
          <p:cNvPr id="8" name="Afbeelding 7" descr="Afbeelding met tekst, Lettertype, Graphics, logo&#10;&#10;Door AI gegenereerde inhoud is mogelijk onjuist.">
            <a:extLst>
              <a:ext uri="{FF2B5EF4-FFF2-40B4-BE49-F238E27FC236}">
                <a16:creationId xmlns:a16="http://schemas.microsoft.com/office/drawing/2014/main" id="{FE1A0C39-9740-8C64-E95E-337A4E240D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405562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rotWithShape="1">
          <a:blip r:embed="rId3"/>
          <a:srcRect l="26733" r="25655"/>
          <a:stretch/>
        </p:blipFill>
        <p:spPr>
          <a:xfrm>
            <a:off x="341245" y="1985694"/>
            <a:ext cx="1994452" cy="1661134"/>
          </a:xfrm>
          <a:prstGeom prst="rect">
            <a:avLst/>
          </a:prstGeom>
        </p:spPr>
      </p:pic>
      <p:sp>
        <p:nvSpPr>
          <p:cNvPr id="15" name="Tekstvak 14"/>
          <p:cNvSpPr txBox="1"/>
          <p:nvPr/>
        </p:nvSpPr>
        <p:spPr>
          <a:xfrm>
            <a:off x="105603" y="1490456"/>
            <a:ext cx="2456373" cy="584775"/>
          </a:xfrm>
          <a:prstGeom prst="rect">
            <a:avLst/>
          </a:prstGeom>
          <a:noFill/>
        </p:spPr>
        <p:txBody>
          <a:bodyPr wrap="square" rtlCol="0">
            <a:spAutoFit/>
          </a:bodyPr>
          <a:lstStyle/>
          <a:p>
            <a:r>
              <a:rPr lang="nl-NL" sz="1600" dirty="0"/>
              <a:t>Meer plaats (terug)geven aan de natuur</a:t>
            </a:r>
          </a:p>
        </p:txBody>
      </p:sp>
      <p:pic>
        <p:nvPicPr>
          <p:cNvPr id="16" name="Afbeelding 15"/>
          <p:cNvPicPr>
            <a:picLocks noChangeAspect="1"/>
          </p:cNvPicPr>
          <p:nvPr/>
        </p:nvPicPr>
        <p:blipFill>
          <a:blip r:embed="rId4"/>
          <a:stretch>
            <a:fillRect/>
          </a:stretch>
        </p:blipFill>
        <p:spPr>
          <a:xfrm>
            <a:off x="2561976" y="1937236"/>
            <a:ext cx="4164439" cy="1800000"/>
          </a:xfrm>
          <a:prstGeom prst="rect">
            <a:avLst/>
          </a:prstGeom>
        </p:spPr>
      </p:pic>
      <p:sp>
        <p:nvSpPr>
          <p:cNvPr id="17" name="Tekstvak 16"/>
          <p:cNvSpPr txBox="1"/>
          <p:nvPr/>
        </p:nvSpPr>
        <p:spPr>
          <a:xfrm>
            <a:off x="2649744" y="1616527"/>
            <a:ext cx="2334037" cy="338554"/>
          </a:xfrm>
          <a:prstGeom prst="rect">
            <a:avLst/>
          </a:prstGeom>
          <a:noFill/>
        </p:spPr>
        <p:txBody>
          <a:bodyPr wrap="none" rtlCol="0">
            <a:spAutoFit/>
          </a:bodyPr>
          <a:lstStyle/>
          <a:p>
            <a:r>
              <a:rPr lang="nl-NL" sz="1600" dirty="0"/>
              <a:t>Bodemkoolstof verhogen</a:t>
            </a:r>
          </a:p>
        </p:txBody>
      </p:sp>
      <p:pic>
        <p:nvPicPr>
          <p:cNvPr id="27" name="Afbeelding 17"/>
          <p:cNvPicPr>
            <a:picLocks noChangeAspect="1"/>
          </p:cNvPicPr>
          <p:nvPr/>
        </p:nvPicPr>
        <p:blipFill>
          <a:blip r:embed="rId5"/>
          <a:stretch>
            <a:fillRect/>
          </a:stretch>
        </p:blipFill>
        <p:spPr>
          <a:xfrm>
            <a:off x="6756506" y="1581067"/>
            <a:ext cx="5239306" cy="2156169"/>
          </a:xfrm>
          <a:prstGeom prst="rect">
            <a:avLst/>
          </a:prstGeom>
        </p:spPr>
      </p:pic>
      <p:sp>
        <p:nvSpPr>
          <p:cNvPr id="28" name="Tekstvak 20"/>
          <p:cNvSpPr txBox="1"/>
          <p:nvPr/>
        </p:nvSpPr>
        <p:spPr>
          <a:xfrm>
            <a:off x="6937575" y="1231475"/>
            <a:ext cx="878767" cy="338554"/>
          </a:xfrm>
          <a:prstGeom prst="rect">
            <a:avLst/>
          </a:prstGeom>
          <a:noFill/>
        </p:spPr>
        <p:txBody>
          <a:bodyPr wrap="none" rtlCol="0">
            <a:spAutoFit/>
          </a:bodyPr>
          <a:lstStyle/>
          <a:p>
            <a:r>
              <a:rPr lang="nl-NL" sz="1600" dirty="0" err="1"/>
              <a:t>Biochar</a:t>
            </a:r>
            <a:endParaRPr lang="nl-NL" sz="1600" dirty="0"/>
          </a:p>
        </p:txBody>
      </p:sp>
      <p:pic>
        <p:nvPicPr>
          <p:cNvPr id="1026" name="Picture 2" descr="Afbeeldingsresultaat voor biochar pyrolysis soi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2362" y="844946"/>
            <a:ext cx="2103200" cy="1472241"/>
          </a:xfrm>
          <a:prstGeom prst="rect">
            <a:avLst/>
          </a:prstGeom>
          <a:noFill/>
          <a:extLst>
            <a:ext uri="{909E8E84-426E-40DD-AFC4-6F175D3DCCD1}">
              <a14:hiddenFill xmlns:a14="http://schemas.microsoft.com/office/drawing/2010/main">
                <a:solidFill>
                  <a:srgbClr val="FFFFFF"/>
                </a:solidFill>
              </a14:hiddenFill>
            </a:ext>
          </a:extLst>
        </p:spPr>
      </p:pic>
      <p:sp>
        <p:nvSpPr>
          <p:cNvPr id="29" name="Tekstvak 18"/>
          <p:cNvSpPr txBox="1"/>
          <p:nvPr/>
        </p:nvSpPr>
        <p:spPr>
          <a:xfrm>
            <a:off x="268357" y="4052530"/>
            <a:ext cx="5027338" cy="338554"/>
          </a:xfrm>
          <a:prstGeom prst="rect">
            <a:avLst/>
          </a:prstGeom>
          <a:noFill/>
        </p:spPr>
        <p:txBody>
          <a:bodyPr wrap="none" rtlCol="0">
            <a:spAutoFit/>
          </a:bodyPr>
          <a:lstStyle/>
          <a:p>
            <a:r>
              <a:rPr lang="nl-NL" sz="1600" dirty="0"/>
              <a:t>Bio-energie met koolstofopvang en –opslag (BECCS)</a:t>
            </a:r>
          </a:p>
        </p:txBody>
      </p:sp>
      <p:pic>
        <p:nvPicPr>
          <p:cNvPr id="30" name="Afbeelding 19"/>
          <p:cNvPicPr>
            <a:picLocks noChangeAspect="1"/>
          </p:cNvPicPr>
          <p:nvPr/>
        </p:nvPicPr>
        <p:blipFill>
          <a:blip r:embed="rId7"/>
          <a:stretch>
            <a:fillRect/>
          </a:stretch>
        </p:blipFill>
        <p:spPr>
          <a:xfrm>
            <a:off x="341245" y="4421862"/>
            <a:ext cx="5310459" cy="2160000"/>
          </a:xfrm>
          <a:prstGeom prst="rect">
            <a:avLst/>
          </a:prstGeom>
        </p:spPr>
      </p:pic>
      <p:pic>
        <p:nvPicPr>
          <p:cNvPr id="31" name="Afbeelding 21"/>
          <p:cNvPicPr>
            <a:picLocks noChangeAspect="1"/>
          </p:cNvPicPr>
          <p:nvPr/>
        </p:nvPicPr>
        <p:blipFill>
          <a:blip r:embed="rId8"/>
          <a:stretch>
            <a:fillRect/>
          </a:stretch>
        </p:blipFill>
        <p:spPr>
          <a:xfrm>
            <a:off x="6342201" y="4631096"/>
            <a:ext cx="5146996" cy="2160000"/>
          </a:xfrm>
          <a:prstGeom prst="rect">
            <a:avLst/>
          </a:prstGeom>
        </p:spPr>
      </p:pic>
      <p:sp>
        <p:nvSpPr>
          <p:cNvPr id="32" name="Tekstvak 22"/>
          <p:cNvSpPr txBox="1"/>
          <p:nvPr/>
        </p:nvSpPr>
        <p:spPr>
          <a:xfrm>
            <a:off x="6441437" y="4151259"/>
            <a:ext cx="2538387" cy="338554"/>
          </a:xfrm>
          <a:prstGeom prst="rect">
            <a:avLst/>
          </a:prstGeom>
          <a:noFill/>
        </p:spPr>
        <p:txBody>
          <a:bodyPr wrap="none" rtlCol="0">
            <a:spAutoFit/>
          </a:bodyPr>
          <a:lstStyle/>
          <a:p>
            <a:r>
              <a:rPr lang="nl-NL" sz="1600" dirty="0"/>
              <a:t>Versnelde silicaatverwering</a:t>
            </a:r>
          </a:p>
        </p:txBody>
      </p:sp>
      <p:sp>
        <p:nvSpPr>
          <p:cNvPr id="18" name="Tekstvak 25">
            <a:extLst>
              <a:ext uri="{FF2B5EF4-FFF2-40B4-BE49-F238E27FC236}">
                <a16:creationId xmlns:a16="http://schemas.microsoft.com/office/drawing/2014/main" id="{C9EFC375-C4EA-422C-91D2-525B39546A98}"/>
              </a:ext>
            </a:extLst>
          </p:cNvPr>
          <p:cNvSpPr txBox="1"/>
          <p:nvPr/>
        </p:nvSpPr>
        <p:spPr>
          <a:xfrm>
            <a:off x="3902670" y="2019110"/>
            <a:ext cx="2823745" cy="584775"/>
          </a:xfrm>
          <a:prstGeom prst="rect">
            <a:avLst/>
          </a:prstGeom>
          <a:noFill/>
        </p:spPr>
        <p:txBody>
          <a:bodyPr wrap="square" rtlCol="0">
            <a:spAutoFit/>
          </a:bodyPr>
          <a:lstStyle/>
          <a:p>
            <a:r>
              <a:rPr lang="nl-NL" sz="1600" dirty="0"/>
              <a:t>Verbetering bodembeheer in de landbouw</a:t>
            </a:r>
          </a:p>
        </p:txBody>
      </p:sp>
      <p:sp>
        <p:nvSpPr>
          <p:cNvPr id="22" name="Tekstvak 23">
            <a:extLst>
              <a:ext uri="{FF2B5EF4-FFF2-40B4-BE49-F238E27FC236}">
                <a16:creationId xmlns:a16="http://schemas.microsoft.com/office/drawing/2014/main" id="{E8484209-9806-4694-80C9-CDA171B649E2}"/>
              </a:ext>
            </a:extLst>
          </p:cNvPr>
          <p:cNvSpPr txBox="1"/>
          <p:nvPr/>
        </p:nvSpPr>
        <p:spPr>
          <a:xfrm>
            <a:off x="9062694" y="4717640"/>
            <a:ext cx="2426503" cy="830997"/>
          </a:xfrm>
          <a:prstGeom prst="rect">
            <a:avLst/>
          </a:prstGeom>
          <a:noFill/>
        </p:spPr>
        <p:txBody>
          <a:bodyPr wrap="square" rtlCol="0">
            <a:spAutoFit/>
          </a:bodyPr>
          <a:lstStyle/>
          <a:p>
            <a:r>
              <a:rPr lang="nl-NL" sz="1600" dirty="0"/>
              <a:t>Chemische reactie van silicaten met water en CO</a:t>
            </a:r>
            <a:r>
              <a:rPr lang="nl-NL" sz="1600" baseline="-25000" dirty="0"/>
              <a:t>2</a:t>
            </a:r>
            <a:r>
              <a:rPr lang="nl-NL" sz="1600" dirty="0"/>
              <a:t> legt koolstof vast</a:t>
            </a:r>
            <a:endParaRPr lang="nl-NL" sz="1600" baseline="-25000" dirty="0"/>
          </a:p>
        </p:txBody>
      </p:sp>
      <p:pic>
        <p:nvPicPr>
          <p:cNvPr id="3" name="Picture 2">
            <a:extLst>
              <a:ext uri="{FF2B5EF4-FFF2-40B4-BE49-F238E27FC236}">
                <a16:creationId xmlns:a16="http://schemas.microsoft.com/office/drawing/2014/main" id="{68B09623-7BF2-4E6A-AF4C-E7BA2EAAF5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896" r="8910"/>
          <a:stretch/>
        </p:blipFill>
        <p:spPr>
          <a:xfrm rot="5400000">
            <a:off x="8144759" y="5079805"/>
            <a:ext cx="580942" cy="564432"/>
          </a:xfrm>
          <a:prstGeom prst="rect">
            <a:avLst/>
          </a:prstGeom>
        </p:spPr>
      </p:pic>
      <p:sp>
        <p:nvSpPr>
          <p:cNvPr id="5" name="Google Shape;552;p56">
            <a:extLst>
              <a:ext uri="{FF2B5EF4-FFF2-40B4-BE49-F238E27FC236}">
                <a16:creationId xmlns:a16="http://schemas.microsoft.com/office/drawing/2014/main" id="{7144842A-7F0C-031B-5488-39D7B8960979}"/>
              </a:ext>
            </a:extLst>
          </p:cNvPr>
          <p:cNvSpPr txBox="1"/>
          <p:nvPr/>
        </p:nvSpPr>
        <p:spPr>
          <a:xfrm>
            <a:off x="2463000" y="271750"/>
            <a:ext cx="7266000" cy="708000"/>
          </a:xfrm>
          <a:prstGeom prst="rect">
            <a:avLst/>
          </a:prstGeom>
          <a:noFill/>
          <a:ln>
            <a:noFill/>
          </a:ln>
        </p:spPr>
        <p:txBody>
          <a:bodyPr spcFirstLastPara="1" wrap="square" lIns="91425" tIns="45700" rIns="91425" bIns="45700" anchor="t" anchorCtr="0">
            <a:noAutofit/>
          </a:bodyPr>
          <a:lstStyle/>
          <a:p>
            <a:pPr marL="359410" marR="0" lvl="0" indent="-359410" algn="l" rtl="0">
              <a:lnSpc>
                <a:spcPct val="100000"/>
              </a:lnSpc>
              <a:spcBef>
                <a:spcPts val="0"/>
              </a:spcBef>
              <a:spcAft>
                <a:spcPts val="0"/>
              </a:spcAft>
              <a:buClr>
                <a:srgbClr val="000000"/>
              </a:buClr>
              <a:buSzPts val="3600"/>
              <a:buFont typeface="Arial"/>
              <a:buNone/>
            </a:pPr>
            <a:r>
              <a:rPr lang="nl-BE" sz="3600" dirty="0">
                <a:solidFill>
                  <a:schemeClr val="dk1"/>
                </a:solidFill>
                <a:latin typeface="Calibri"/>
                <a:ea typeface="Calibri"/>
                <a:cs typeface="Calibri"/>
                <a:sym typeface="Calibri"/>
              </a:rPr>
              <a:t>Wat</a:t>
            </a:r>
            <a:r>
              <a:rPr lang="nl-BE" sz="3600" b="0" i="0" u="none" strike="noStrike" cap="none" dirty="0">
                <a:solidFill>
                  <a:schemeClr val="dk1"/>
                </a:solidFill>
                <a:latin typeface="Calibri"/>
                <a:ea typeface="Calibri"/>
                <a:cs typeface="Calibri"/>
                <a:sym typeface="Calibri"/>
              </a:rPr>
              <a:t> moet er dan gebeuren?</a:t>
            </a:r>
            <a:endParaRPr lang="en-US" sz="3600" b="0" i="0" u="none" strike="noStrike" cap="none" dirty="0">
              <a:solidFill>
                <a:schemeClr val="dk1"/>
              </a:solidFill>
              <a:latin typeface="Calibri"/>
              <a:ea typeface="Calibri"/>
              <a:cs typeface="Calibri"/>
            </a:endParaRPr>
          </a:p>
        </p:txBody>
      </p:sp>
      <p:pic>
        <p:nvPicPr>
          <p:cNvPr id="2" name="Afbeelding 1" descr="Afbeelding met tekst, Lettertype, Graphics, logo&#10;&#10;Door AI gegenereerde inhoud is mogelijk onjuist.">
            <a:extLst>
              <a:ext uri="{FF2B5EF4-FFF2-40B4-BE49-F238E27FC236}">
                <a16:creationId xmlns:a16="http://schemas.microsoft.com/office/drawing/2014/main" id="{56C991AA-F5F8-B36F-86C9-C2350F0023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91921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P spid="29" grpId="0"/>
      <p:bldP spid="32" grpId="0"/>
      <p:bldP spid="18" grpId="0"/>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5DC36-5E16-2A8D-7B48-7CF86C185D5D}"/>
              </a:ext>
            </a:extLst>
          </p:cNvPr>
          <p:cNvSpPr>
            <a:spLocks noGrp="1"/>
          </p:cNvSpPr>
          <p:nvPr>
            <p:ph type="title"/>
          </p:nvPr>
        </p:nvSpPr>
        <p:spPr>
          <a:xfrm>
            <a:off x="838201" y="345810"/>
            <a:ext cx="5120561" cy="1325563"/>
          </a:xfrm>
        </p:spPr>
        <p:txBody>
          <a:bodyPr>
            <a:normAutofit/>
          </a:bodyPr>
          <a:lstStyle/>
          <a:p>
            <a:r>
              <a:rPr lang="en-US" dirty="0" err="1"/>
              <a:t>Staalslakken</a:t>
            </a:r>
            <a:endParaRPr lang="en-US" dirty="0"/>
          </a:p>
        </p:txBody>
      </p:sp>
      <p:sp>
        <p:nvSpPr>
          <p:cNvPr id="3" name="Text Placeholder 2">
            <a:extLst>
              <a:ext uri="{FF2B5EF4-FFF2-40B4-BE49-F238E27FC236}">
                <a16:creationId xmlns:a16="http://schemas.microsoft.com/office/drawing/2014/main" id="{DB2B02B6-AFC5-5969-05AF-42135C2A4483}"/>
              </a:ext>
            </a:extLst>
          </p:cNvPr>
          <p:cNvSpPr>
            <a:spLocks noGrp="1"/>
          </p:cNvSpPr>
          <p:nvPr>
            <p:ph type="body" idx="1"/>
          </p:nvPr>
        </p:nvSpPr>
        <p:spPr>
          <a:xfrm>
            <a:off x="263364" y="2017183"/>
            <a:ext cx="6007767" cy="4351338"/>
          </a:xfrm>
        </p:spPr>
        <p:txBody>
          <a:bodyPr>
            <a:normAutofit/>
          </a:bodyPr>
          <a:lstStyle/>
          <a:p>
            <a:r>
              <a:rPr lang="en-US" dirty="0" err="1"/>
              <a:t>Ontginning</a:t>
            </a:r>
            <a:r>
              <a:rPr lang="en-US" dirty="0"/>
              <a:t> </a:t>
            </a:r>
            <a:r>
              <a:rPr lang="en-US" dirty="0" err="1"/>
              <a:t>natuurlijke</a:t>
            </a:r>
            <a:r>
              <a:rPr lang="en-US" dirty="0"/>
              <a:t> </a:t>
            </a:r>
            <a:r>
              <a:rPr lang="en-US" dirty="0" err="1"/>
              <a:t>silicaten</a:t>
            </a:r>
            <a:r>
              <a:rPr lang="en-US" dirty="0"/>
              <a:t> -&gt; </a:t>
            </a:r>
            <a:r>
              <a:rPr lang="en-US" dirty="0" err="1"/>
              <a:t>broeikasgas</a:t>
            </a:r>
            <a:r>
              <a:rPr lang="en-US" dirty="0"/>
              <a:t> </a:t>
            </a:r>
            <a:r>
              <a:rPr lang="en-US" dirty="0" err="1"/>
              <a:t>uitstoot</a:t>
            </a:r>
            <a:endParaRPr lang="en-US" dirty="0"/>
          </a:p>
          <a:p>
            <a:r>
              <a:rPr lang="en-US" dirty="0" err="1"/>
              <a:t>Nieuw</a:t>
            </a:r>
            <a:r>
              <a:rPr lang="en-US" dirty="0"/>
              <a:t> </a:t>
            </a:r>
            <a:r>
              <a:rPr lang="en-US" dirty="0" err="1"/>
              <a:t>onderzoek</a:t>
            </a:r>
            <a:r>
              <a:rPr lang="en-US" dirty="0"/>
              <a:t>: </a:t>
            </a:r>
          </a:p>
          <a:p>
            <a:pPr lvl="1"/>
            <a:r>
              <a:rPr lang="en-US" dirty="0" err="1"/>
              <a:t>staalslakken</a:t>
            </a:r>
            <a:r>
              <a:rPr lang="en-US" dirty="0"/>
              <a:t> = </a:t>
            </a:r>
            <a:r>
              <a:rPr lang="en-US" dirty="0" err="1"/>
              <a:t>silicaatmineralen</a:t>
            </a:r>
            <a:r>
              <a:rPr lang="en-US" dirty="0"/>
              <a:t> </a:t>
            </a:r>
            <a:r>
              <a:rPr lang="en-US" dirty="0" err="1"/>
              <a:t>als</a:t>
            </a:r>
            <a:r>
              <a:rPr lang="en-US" dirty="0"/>
              <a:t>  </a:t>
            </a:r>
            <a:r>
              <a:rPr lang="en-US" dirty="0" err="1"/>
              <a:t>afvalproduct</a:t>
            </a:r>
            <a:r>
              <a:rPr lang="en-US" dirty="0"/>
              <a:t> van de </a:t>
            </a:r>
            <a:r>
              <a:rPr lang="en-US" dirty="0" err="1"/>
              <a:t>staalindustrie</a:t>
            </a:r>
            <a:endParaRPr lang="en-US" dirty="0"/>
          </a:p>
          <a:p>
            <a:r>
              <a:rPr lang="en-US" dirty="0" err="1"/>
              <a:t>Circulariteit</a:t>
            </a:r>
            <a:r>
              <a:rPr lang="en-US" dirty="0"/>
              <a:t> van CO2</a:t>
            </a:r>
          </a:p>
          <a:p>
            <a:r>
              <a:rPr lang="en-US" dirty="0" err="1"/>
              <a:t>Probleem</a:t>
            </a:r>
            <a:r>
              <a:rPr lang="en-US" dirty="0"/>
              <a:t>: </a:t>
            </a:r>
            <a:r>
              <a:rPr lang="en-US" dirty="0" err="1"/>
              <a:t>grote</a:t>
            </a:r>
            <a:r>
              <a:rPr lang="en-US" dirty="0"/>
              <a:t> </a:t>
            </a:r>
            <a:r>
              <a:rPr lang="en-US" dirty="0" err="1"/>
              <a:t>schaal</a:t>
            </a:r>
            <a:endParaRPr lang="en-US" dirty="0"/>
          </a:p>
          <a:p>
            <a:r>
              <a:rPr lang="en-US" dirty="0" err="1"/>
              <a:t>Vragen</a:t>
            </a:r>
            <a:r>
              <a:rPr lang="en-US" dirty="0"/>
              <a:t>? Jasper.Roussard@uantwerpen.be</a:t>
            </a:r>
          </a:p>
          <a:p>
            <a:endParaRPr lang="en-US" dirty="0"/>
          </a:p>
        </p:txBody>
      </p:sp>
      <p:pic>
        <p:nvPicPr>
          <p:cNvPr id="5" name="Picture 4">
            <a:extLst>
              <a:ext uri="{FF2B5EF4-FFF2-40B4-BE49-F238E27FC236}">
                <a16:creationId xmlns:a16="http://schemas.microsoft.com/office/drawing/2014/main" id="{8F65A1E9-C99F-F58B-5E50-47355206356E}"/>
              </a:ext>
            </a:extLst>
          </p:cNvPr>
          <p:cNvPicPr>
            <a:picLocks noChangeAspect="1"/>
          </p:cNvPicPr>
          <p:nvPr/>
        </p:nvPicPr>
        <p:blipFill>
          <a:blip r:embed="rId3"/>
          <a:srcRect l="22085" r="3" b="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1026" name="Picture 2" descr="Gehavend maar strijdvaardig: hoe de staalindustrie bijdraagt aan de ...">
            <a:extLst>
              <a:ext uri="{FF2B5EF4-FFF2-40B4-BE49-F238E27FC236}">
                <a16:creationId xmlns:a16="http://schemas.microsoft.com/office/drawing/2014/main" id="{9F4DFC99-A1A0-3707-149C-479338A14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727" r="7177" b="4"/>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4" name="Afbeelding 3" descr="Afbeelding met tekst, Lettertype, Graphics, logo&#10;&#10;Door AI gegenereerde inhoud is mogelijk onjuist.">
            <a:extLst>
              <a:ext uri="{FF2B5EF4-FFF2-40B4-BE49-F238E27FC236}">
                <a16:creationId xmlns:a16="http://schemas.microsoft.com/office/drawing/2014/main" id="{AB1FC36B-EC06-01C9-222A-621640C69E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1919888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A7E69-67FB-6AEB-B8DC-9CCA3CAB01B1}"/>
              </a:ext>
            </a:extLst>
          </p:cNvPr>
          <p:cNvSpPr>
            <a:spLocks noGrp="1"/>
          </p:cNvSpPr>
          <p:nvPr>
            <p:ph type="title"/>
          </p:nvPr>
        </p:nvSpPr>
        <p:spPr>
          <a:xfrm>
            <a:off x="640080" y="325369"/>
            <a:ext cx="4368602" cy="1956841"/>
          </a:xfrm>
        </p:spPr>
        <p:txBody>
          <a:bodyPr anchor="b">
            <a:normAutofit/>
          </a:bodyPr>
          <a:lstStyle/>
          <a:p>
            <a:r>
              <a:rPr lang="en-US" sz="5400"/>
              <a:t>Experimenten  </a:t>
            </a:r>
          </a:p>
        </p:txBody>
      </p:sp>
      <p:sp>
        <p:nvSpPr>
          <p:cNvPr id="3" name="Content Placeholder 2">
            <a:extLst>
              <a:ext uri="{FF2B5EF4-FFF2-40B4-BE49-F238E27FC236}">
                <a16:creationId xmlns:a16="http://schemas.microsoft.com/office/drawing/2014/main" id="{AAF20C66-97D7-9E58-BD5A-83D9008462DB}"/>
              </a:ext>
            </a:extLst>
          </p:cNvPr>
          <p:cNvSpPr>
            <a:spLocks noGrp="1"/>
          </p:cNvSpPr>
          <p:nvPr>
            <p:ph idx="1"/>
          </p:nvPr>
        </p:nvSpPr>
        <p:spPr>
          <a:xfrm>
            <a:off x="640080" y="2872899"/>
            <a:ext cx="4243589" cy="3320668"/>
          </a:xfrm>
        </p:spPr>
        <p:txBody>
          <a:bodyPr vert="horz" lIns="91440" tIns="45720" rIns="91440" bIns="45720" rtlCol="0">
            <a:normAutofit/>
          </a:bodyPr>
          <a:lstStyle/>
          <a:p>
            <a:endParaRPr lang="en-US" sz="2200"/>
          </a:p>
          <a:p>
            <a:endParaRPr lang="en-US" sz="2200">
              <a:ea typeface="Calibri" panose="020F0502020204030204"/>
              <a:cs typeface="Calibri" panose="020F0502020204030204"/>
            </a:endParaRPr>
          </a:p>
          <a:p>
            <a:endParaRPr lang="en-US" sz="2200">
              <a:ea typeface="Calibri" panose="020F0502020204030204"/>
              <a:cs typeface="Calibri" panose="020F0502020204030204"/>
            </a:endParaRPr>
          </a:p>
          <a:p>
            <a:endParaRPr lang="en-US" sz="2200">
              <a:ea typeface="Calibri" panose="020F0502020204030204"/>
              <a:cs typeface="Calibri" panose="020F0502020204030204"/>
            </a:endParaRPr>
          </a:p>
        </p:txBody>
      </p:sp>
      <p:pic>
        <p:nvPicPr>
          <p:cNvPr id="4" name="Picture 3" descr="Experimenten met kinderen - Mamaliefde.nl">
            <a:extLst>
              <a:ext uri="{FF2B5EF4-FFF2-40B4-BE49-F238E27FC236}">
                <a16:creationId xmlns:a16="http://schemas.microsoft.com/office/drawing/2014/main" id="{4566C0E9-4F5F-9C22-D303-CB39E5F49C91}"/>
              </a:ext>
            </a:extLst>
          </p:cNvPr>
          <p:cNvPicPr>
            <a:picLocks noChangeAspect="1"/>
          </p:cNvPicPr>
          <p:nvPr/>
        </p:nvPicPr>
        <p:blipFill>
          <a:blip r:embed="rId3"/>
          <a:srcRect l="5649" r="27398"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Afbeelding 4" descr="Afbeelding met tekst, Lettertype, Graphics, logo&#10;&#10;Door AI gegenereerde inhoud is mogelijk onjuist.">
            <a:extLst>
              <a:ext uri="{FF2B5EF4-FFF2-40B4-BE49-F238E27FC236}">
                <a16:creationId xmlns:a16="http://schemas.microsoft.com/office/drawing/2014/main" id="{9E3C4EAA-F4EF-4546-3108-1DA11B28A6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193861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5F3FE-EB13-9882-27BF-1BCDD5444841}"/>
              </a:ext>
            </a:extLst>
          </p:cNvPr>
          <p:cNvSpPr>
            <a:spLocks noGrp="1"/>
          </p:cNvSpPr>
          <p:nvPr>
            <p:ph type="title"/>
          </p:nvPr>
        </p:nvSpPr>
        <p:spPr/>
        <p:txBody>
          <a:bodyPr/>
          <a:lstStyle/>
          <a:p>
            <a:r>
              <a:rPr lang="en-US" err="1"/>
              <a:t>Quizvraag</a:t>
            </a:r>
            <a:r>
              <a:rPr lang="en-US"/>
              <a:t>: </a:t>
            </a:r>
            <a:r>
              <a:rPr lang="en-US" err="1"/>
              <a:t>samenstelling</a:t>
            </a:r>
            <a:r>
              <a:rPr lang="en-US"/>
              <a:t> van </a:t>
            </a:r>
            <a:r>
              <a:rPr lang="en-US" err="1"/>
              <a:t>lucht</a:t>
            </a:r>
            <a:endParaRPr lang="en-US"/>
          </a:p>
        </p:txBody>
      </p:sp>
      <p:sp>
        <p:nvSpPr>
          <p:cNvPr id="3" name="Text Placeholder 2">
            <a:extLst>
              <a:ext uri="{FF2B5EF4-FFF2-40B4-BE49-F238E27FC236}">
                <a16:creationId xmlns:a16="http://schemas.microsoft.com/office/drawing/2014/main" id="{2B9E22A9-E48C-7C6F-8444-959B82D3B6E6}"/>
              </a:ext>
            </a:extLst>
          </p:cNvPr>
          <p:cNvSpPr>
            <a:spLocks noGrp="1"/>
          </p:cNvSpPr>
          <p:nvPr>
            <p:ph idx="1"/>
          </p:nvPr>
        </p:nvSpPr>
        <p:spPr/>
        <p:txBody>
          <a:bodyPr vert="horz" lIns="91440" tIns="45720" rIns="91440" bIns="45720" rtlCol="0" anchor="t">
            <a:normAutofit/>
          </a:bodyPr>
          <a:lstStyle/>
          <a:p>
            <a:r>
              <a:rPr lang="en-US" dirty="0" err="1"/>
              <a:t>Stikstof</a:t>
            </a:r>
            <a:r>
              <a:rPr lang="en-US" dirty="0"/>
              <a:t>: 78%</a:t>
            </a:r>
          </a:p>
          <a:p>
            <a:r>
              <a:rPr lang="en-US" dirty="0" err="1"/>
              <a:t>Zuurstof</a:t>
            </a:r>
            <a:r>
              <a:rPr lang="en-US" dirty="0"/>
              <a:t>: 21%</a:t>
            </a:r>
          </a:p>
          <a:p>
            <a:r>
              <a:rPr lang="en-US" dirty="0" err="1">
                <a:solidFill>
                  <a:srgbClr val="FF0000"/>
                </a:solidFill>
              </a:rPr>
              <a:t>Waterdamp</a:t>
            </a:r>
            <a:r>
              <a:rPr lang="en-US" dirty="0">
                <a:solidFill>
                  <a:srgbClr val="FF0000"/>
                </a:solidFill>
              </a:rPr>
              <a:t>: 0-4% (</a:t>
            </a:r>
            <a:r>
              <a:rPr lang="en-US" dirty="0" err="1">
                <a:solidFill>
                  <a:srgbClr val="FF0000"/>
                </a:solidFill>
              </a:rPr>
              <a:t>afhankelijk</a:t>
            </a:r>
            <a:r>
              <a:rPr lang="en-US" dirty="0">
                <a:solidFill>
                  <a:srgbClr val="FF0000"/>
                </a:solidFill>
              </a:rPr>
              <a:t> van </a:t>
            </a:r>
            <a:r>
              <a:rPr lang="en-US" dirty="0" err="1">
                <a:solidFill>
                  <a:srgbClr val="FF0000"/>
                </a:solidFill>
              </a:rPr>
              <a:t>temperatuur</a:t>
            </a:r>
            <a:r>
              <a:rPr lang="en-US" dirty="0">
                <a:solidFill>
                  <a:srgbClr val="FF0000"/>
                </a:solidFill>
              </a:rPr>
              <a:t> </a:t>
            </a:r>
            <a:r>
              <a:rPr lang="en-US" dirty="0" err="1">
                <a:solidFill>
                  <a:srgbClr val="FF0000"/>
                </a:solidFill>
              </a:rPr>
              <a:t>en</a:t>
            </a:r>
            <a:r>
              <a:rPr lang="en-US" dirty="0">
                <a:solidFill>
                  <a:srgbClr val="FF0000"/>
                </a:solidFill>
              </a:rPr>
              <a:t> </a:t>
            </a:r>
            <a:r>
              <a:rPr lang="en-US" dirty="0" err="1">
                <a:solidFill>
                  <a:srgbClr val="FF0000"/>
                </a:solidFill>
              </a:rPr>
              <a:t>locatie</a:t>
            </a:r>
            <a:r>
              <a:rPr lang="en-US" dirty="0">
                <a:solidFill>
                  <a:srgbClr val="FF0000"/>
                </a:solidFill>
              </a:rPr>
              <a:t>)</a:t>
            </a:r>
          </a:p>
          <a:p>
            <a:r>
              <a:rPr lang="en-US" dirty="0" err="1">
                <a:solidFill>
                  <a:srgbClr val="FF0000"/>
                </a:solidFill>
              </a:rPr>
              <a:t>Koolstofdioxide</a:t>
            </a:r>
            <a:r>
              <a:rPr lang="en-US" dirty="0">
                <a:solidFill>
                  <a:srgbClr val="FF0000"/>
                </a:solidFill>
              </a:rPr>
              <a:t>: 0,0424% -&gt; 424 ppm</a:t>
            </a:r>
          </a:p>
          <a:p>
            <a:r>
              <a:rPr lang="en-US" dirty="0" err="1">
                <a:solidFill>
                  <a:srgbClr val="FF0000"/>
                </a:solidFill>
              </a:rPr>
              <a:t>Methaan</a:t>
            </a:r>
            <a:r>
              <a:rPr lang="en-US" dirty="0">
                <a:solidFill>
                  <a:srgbClr val="FF0000"/>
                </a:solidFill>
              </a:rPr>
              <a:t>: </a:t>
            </a:r>
            <a:r>
              <a:rPr lang="nl-NL" dirty="0">
                <a:solidFill>
                  <a:srgbClr val="FF0000"/>
                </a:solidFill>
              </a:rPr>
              <a:t>0,00018% </a:t>
            </a:r>
            <a:r>
              <a:rPr lang="nl-NL" dirty="0">
                <a:solidFill>
                  <a:srgbClr val="FF0000"/>
                </a:solidFill>
                <a:sym typeface="Wingdings" panose="05000000000000000000" pitchFamily="2" charset="2"/>
              </a:rPr>
              <a:t> 1800 </a:t>
            </a:r>
            <a:r>
              <a:rPr lang="nl-NL" dirty="0" err="1">
                <a:solidFill>
                  <a:srgbClr val="FF0000"/>
                </a:solidFill>
                <a:sym typeface="Wingdings" panose="05000000000000000000" pitchFamily="2" charset="2"/>
              </a:rPr>
              <a:t>ppb</a:t>
            </a:r>
            <a:endParaRPr lang="en-US" dirty="0">
              <a:solidFill>
                <a:srgbClr val="FF0000"/>
              </a:solidFill>
            </a:endParaRPr>
          </a:p>
          <a:p>
            <a:r>
              <a:rPr lang="en-US" dirty="0" err="1">
                <a:solidFill>
                  <a:srgbClr val="FF0000"/>
                </a:solidFill>
              </a:rPr>
              <a:t>Lachgas</a:t>
            </a:r>
            <a:r>
              <a:rPr lang="en-US" dirty="0">
                <a:solidFill>
                  <a:srgbClr val="FF0000"/>
                </a:solidFill>
              </a:rPr>
              <a:t>: </a:t>
            </a:r>
            <a:r>
              <a:rPr lang="nl-NL" dirty="0">
                <a:solidFill>
                  <a:srgbClr val="FF0000"/>
                </a:solidFill>
              </a:rPr>
              <a:t>0,000032% </a:t>
            </a:r>
            <a:r>
              <a:rPr lang="nl-NL" dirty="0">
                <a:solidFill>
                  <a:srgbClr val="FF0000"/>
                </a:solidFill>
                <a:sym typeface="Wingdings" panose="05000000000000000000" pitchFamily="2" charset="2"/>
              </a:rPr>
              <a:t> 320 </a:t>
            </a:r>
            <a:r>
              <a:rPr lang="nl-NL" dirty="0" err="1">
                <a:solidFill>
                  <a:srgbClr val="FF0000"/>
                </a:solidFill>
                <a:sym typeface="Wingdings" panose="05000000000000000000" pitchFamily="2" charset="2"/>
              </a:rPr>
              <a:t>ppb</a:t>
            </a:r>
            <a:endParaRPr lang="en-US" dirty="0">
              <a:solidFill>
                <a:srgbClr val="FF0000"/>
              </a:solidFill>
            </a:endParaRPr>
          </a:p>
          <a:p>
            <a:r>
              <a:rPr lang="en-US" dirty="0"/>
              <a:t>Andere </a:t>
            </a:r>
            <a:r>
              <a:rPr lang="en-US" dirty="0" err="1"/>
              <a:t>gassen</a:t>
            </a:r>
            <a:r>
              <a:rPr lang="en-US" dirty="0"/>
              <a:t> minder dan 1ppm</a:t>
            </a:r>
          </a:p>
        </p:txBody>
      </p:sp>
      <p:sp>
        <p:nvSpPr>
          <p:cNvPr id="4" name="TextBox 3">
            <a:extLst>
              <a:ext uri="{FF2B5EF4-FFF2-40B4-BE49-F238E27FC236}">
                <a16:creationId xmlns:a16="http://schemas.microsoft.com/office/drawing/2014/main" id="{6E5468D9-0BE6-287F-62F6-85F43C52BF2E}"/>
              </a:ext>
            </a:extLst>
          </p:cNvPr>
          <p:cNvSpPr txBox="1"/>
          <p:nvPr/>
        </p:nvSpPr>
        <p:spPr>
          <a:xfrm>
            <a:off x="9127959" y="3708872"/>
            <a:ext cx="3180346" cy="800219"/>
          </a:xfrm>
          <a:prstGeom prst="rect">
            <a:avLst/>
          </a:prstGeom>
          <a:noFill/>
        </p:spPr>
        <p:txBody>
          <a:bodyPr wrap="square" rtlCol="0">
            <a:spAutoFit/>
          </a:bodyPr>
          <a:lstStyle/>
          <a:p>
            <a:pPr marL="114300" indent="0">
              <a:buNone/>
            </a:pPr>
            <a:r>
              <a:rPr lang="en-US" sz="1600"/>
              <a:t>Ppm= parts per million</a:t>
            </a:r>
          </a:p>
          <a:p>
            <a:pPr marL="114300" indent="0">
              <a:buNone/>
            </a:pPr>
            <a:r>
              <a:rPr lang="en-US" sz="1600"/>
              <a:t>Ppb= parts per billion (</a:t>
            </a:r>
            <a:r>
              <a:rPr lang="en-US" sz="1600" err="1"/>
              <a:t>miljard</a:t>
            </a:r>
            <a:r>
              <a:rPr lang="en-US" sz="1600"/>
              <a:t>)</a:t>
            </a:r>
          </a:p>
          <a:p>
            <a:endParaRPr lang="en-US"/>
          </a:p>
        </p:txBody>
      </p:sp>
      <p:pic>
        <p:nvPicPr>
          <p:cNvPr id="5" name="Afbeelding 4" descr="Afbeelding met tekst, Lettertype, Graphics, logo&#10;&#10;Door AI gegenereerde inhoud is mogelijk onjuist.">
            <a:extLst>
              <a:ext uri="{FF2B5EF4-FFF2-40B4-BE49-F238E27FC236}">
                <a16:creationId xmlns:a16="http://schemas.microsoft.com/office/drawing/2014/main" id="{4E207B85-2942-89B9-93E0-6680DA153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4081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21" name="Google Shape;113;p17"/>
          <p:cNvPicPr preferRelativeResize="0"/>
          <p:nvPr/>
        </p:nvPicPr>
        <p:blipFill rotWithShape="1">
          <a:blip r:embed="rId3">
            <a:alphaModFix/>
          </a:blip>
          <a:srcRect t="6567"/>
          <a:stretch/>
        </p:blipFill>
        <p:spPr>
          <a:xfrm>
            <a:off x="1817506" y="993228"/>
            <a:ext cx="9029975" cy="3619745"/>
          </a:xfrm>
          <a:prstGeom prst="rect">
            <a:avLst/>
          </a:prstGeom>
          <a:noFill/>
          <a:ln>
            <a:noFill/>
          </a:ln>
        </p:spPr>
      </p:pic>
      <p:sp>
        <p:nvSpPr>
          <p:cNvPr id="181" name="Google Shape;181;p24"/>
          <p:cNvSpPr txBox="1"/>
          <p:nvPr/>
        </p:nvSpPr>
        <p:spPr>
          <a:xfrm>
            <a:off x="661356" y="760650"/>
            <a:ext cx="108693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nl-BE" sz="2800" b="1" i="0" u="none" strike="noStrike" cap="none" dirty="0">
                <a:solidFill>
                  <a:schemeClr val="dk1"/>
                </a:solidFill>
                <a:latin typeface="Calibri"/>
                <a:ea typeface="Calibri"/>
                <a:cs typeface="Calibri"/>
                <a:sym typeface="Calibri"/>
              </a:rPr>
              <a:t>Inderdaad</a:t>
            </a:r>
            <a:r>
              <a:rPr lang="nl-BE" sz="2800" b="1"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p:txBody>
      </p:sp>
      <p:sp>
        <p:nvSpPr>
          <p:cNvPr id="191" name="Google Shape;191;p24"/>
          <p:cNvSpPr txBox="1"/>
          <p:nvPr/>
        </p:nvSpPr>
        <p:spPr>
          <a:xfrm>
            <a:off x="2362913" y="238550"/>
            <a:ext cx="7606500" cy="708000"/>
          </a:xfrm>
          <a:prstGeom prst="rect">
            <a:avLst/>
          </a:prstGeom>
          <a:noFill/>
          <a:ln>
            <a:noFill/>
          </a:ln>
        </p:spPr>
        <p:txBody>
          <a:bodyPr spcFirstLastPara="1" wrap="square" lIns="91425" tIns="45700" rIns="91425" bIns="45700" anchor="t" anchorCtr="0">
            <a:noAutofit/>
          </a:bodyPr>
          <a:lstStyle/>
          <a:p>
            <a:pPr marL="359410" indent="-359410">
              <a:buClr>
                <a:srgbClr val="000000"/>
              </a:buClr>
              <a:buSzPts val="3600"/>
            </a:pPr>
            <a:r>
              <a:rPr lang="nl-BE" sz="3600" dirty="0">
                <a:solidFill>
                  <a:schemeClr val="dk1"/>
                </a:solidFill>
                <a:latin typeface="Calibri"/>
                <a:ea typeface="Calibri"/>
                <a:cs typeface="Calibri"/>
                <a:sym typeface="Calibri"/>
              </a:rPr>
              <a:t>  </a:t>
            </a:r>
            <a:r>
              <a:rPr lang="nl-BE" sz="3600" b="0" i="0" u="none" strike="noStrike" cap="none" dirty="0">
                <a:solidFill>
                  <a:schemeClr val="dk1"/>
                </a:solidFill>
                <a:latin typeface="Calibri"/>
                <a:ea typeface="Calibri"/>
                <a:cs typeface="Calibri"/>
                <a:sym typeface="Calibri"/>
              </a:rPr>
              <a:t>Het klimaat schommelt toch altijd?</a:t>
            </a:r>
            <a:endParaRPr lang="en-US" sz="3600" b="0" i="0" u="none" strike="noStrike" cap="none" dirty="0">
              <a:solidFill>
                <a:schemeClr val="dk1"/>
              </a:solidFill>
              <a:latin typeface="Calibri"/>
              <a:ea typeface="Calibri"/>
              <a:cs typeface="Calibri"/>
            </a:endParaRPr>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l="30338" t="59734" r="16486" b="15323"/>
          <a:stretch>
            <a:fillRect/>
          </a:stretch>
        </p:blipFill>
        <p:spPr bwMode="auto">
          <a:xfrm>
            <a:off x="1887056" y="4461641"/>
            <a:ext cx="9084931" cy="2396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vak 5">
            <a:extLst>
              <a:ext uri="{FF2B5EF4-FFF2-40B4-BE49-F238E27FC236}">
                <a16:creationId xmlns:a16="http://schemas.microsoft.com/office/drawing/2014/main" id="{CFDC433D-5769-49C9-B9EE-0C23E72BA227}"/>
              </a:ext>
            </a:extLst>
          </p:cNvPr>
          <p:cNvSpPr txBox="1"/>
          <p:nvPr/>
        </p:nvSpPr>
        <p:spPr>
          <a:xfrm>
            <a:off x="9191087" y="780217"/>
            <a:ext cx="1539332" cy="646331"/>
          </a:xfrm>
          <a:prstGeom prst="rect">
            <a:avLst/>
          </a:prstGeom>
          <a:solidFill>
            <a:schemeClr val="bg1"/>
          </a:solidFill>
        </p:spPr>
        <p:txBody>
          <a:bodyPr wrap="none" lIns="91440" tIns="45720" rIns="91440" bIns="45720" rtlCol="0" anchor="t">
            <a:spAutoFit/>
          </a:bodyPr>
          <a:lstStyle/>
          <a:p>
            <a:pPr fontAlgn="base"/>
            <a:r>
              <a:rPr lang="nl-BE" b="1" dirty="0"/>
              <a:t>2024 </a:t>
            </a:r>
            <a:r>
              <a:rPr lang="nl-BE" b="1" dirty="0" err="1"/>
              <a:t>average</a:t>
            </a:r>
            <a:r>
              <a:rPr lang="nl-BE" dirty="0"/>
              <a:t>​</a:t>
            </a:r>
          </a:p>
          <a:p>
            <a:pPr fontAlgn="base"/>
            <a:r>
              <a:rPr lang="nl-BE" b="1" dirty="0"/>
              <a:t>(424 </a:t>
            </a:r>
            <a:r>
              <a:rPr lang="nl-BE" b="1" dirty="0" err="1"/>
              <a:t>ppm</a:t>
            </a:r>
            <a:r>
              <a:rPr lang="nl-BE" b="1" dirty="0"/>
              <a:t>)</a:t>
            </a:r>
            <a:endParaRPr lang="en-US" dirty="0"/>
          </a:p>
        </p:txBody>
      </p:sp>
      <p:sp>
        <p:nvSpPr>
          <p:cNvPr id="7" name="Rechthoek 6">
            <a:extLst>
              <a:ext uri="{FF2B5EF4-FFF2-40B4-BE49-F238E27FC236}">
                <a16:creationId xmlns:a16="http://schemas.microsoft.com/office/drawing/2014/main" id="{0244298C-B935-47F3-9E76-35F3FF1967B0}"/>
              </a:ext>
            </a:extLst>
          </p:cNvPr>
          <p:cNvSpPr/>
          <p:nvPr/>
        </p:nvSpPr>
        <p:spPr>
          <a:xfrm>
            <a:off x="10713018" y="1026832"/>
            <a:ext cx="517726" cy="201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descr="Afbeelding met tekst, Lettertype, Graphics, logo&#10;&#10;Door AI gegenereerde inhoud is mogelijk onjuist.">
            <a:extLst>
              <a:ext uri="{FF2B5EF4-FFF2-40B4-BE49-F238E27FC236}">
                <a16:creationId xmlns:a16="http://schemas.microsoft.com/office/drawing/2014/main" id="{80F89A11-43CC-44FD-EF9B-B796832A32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txBox="1"/>
          <p:nvPr/>
        </p:nvSpPr>
        <p:spPr>
          <a:xfrm>
            <a:off x="684367" y="608995"/>
            <a:ext cx="1129665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BE" sz="3300" b="0" i="0" u="none" strike="noStrike" cap="none">
                <a:solidFill>
                  <a:schemeClr val="dk1"/>
                </a:solidFill>
                <a:latin typeface="Calibri"/>
                <a:ea typeface="Calibri"/>
                <a:cs typeface="Calibri"/>
                <a:sym typeface="Calibri"/>
              </a:rPr>
              <a:t>Gelukkig zijn er broeikasgassen, maar het wordt wel heel veel!</a:t>
            </a:r>
            <a:endParaRPr sz="3300" b="0" i="0" u="none" strike="noStrike" cap="none" baseline="-25000">
              <a:solidFill>
                <a:schemeClr val="dk1"/>
              </a:solidFill>
              <a:latin typeface="Calibri"/>
              <a:ea typeface="Calibri"/>
              <a:cs typeface="Calibri"/>
              <a:sym typeface="Calibri"/>
            </a:endParaRPr>
          </a:p>
        </p:txBody>
      </p:sp>
      <p:pic>
        <p:nvPicPr>
          <p:cNvPr id="113" name="Google Shape;113;p17"/>
          <p:cNvPicPr preferRelativeResize="0"/>
          <p:nvPr/>
        </p:nvPicPr>
        <p:blipFill rotWithShape="1">
          <a:blip r:embed="rId3">
            <a:alphaModFix/>
          </a:blip>
          <a:srcRect/>
          <a:stretch/>
        </p:blipFill>
        <p:spPr>
          <a:xfrm>
            <a:off x="1000197" y="2021584"/>
            <a:ext cx="10266743" cy="4386652"/>
          </a:xfrm>
          <a:prstGeom prst="rect">
            <a:avLst/>
          </a:prstGeom>
          <a:noFill/>
          <a:ln>
            <a:noFill/>
          </a:ln>
        </p:spPr>
      </p:pic>
      <p:sp>
        <p:nvSpPr>
          <p:cNvPr id="3" name="Rechthoek 2">
            <a:extLst>
              <a:ext uri="{FF2B5EF4-FFF2-40B4-BE49-F238E27FC236}">
                <a16:creationId xmlns:a16="http://schemas.microsoft.com/office/drawing/2014/main" id="{2B6FF09D-DCB2-4123-BD47-8E4C1C6978F8}"/>
              </a:ext>
            </a:extLst>
          </p:cNvPr>
          <p:cNvSpPr/>
          <p:nvPr/>
        </p:nvSpPr>
        <p:spPr>
          <a:xfrm>
            <a:off x="10251129" y="2794968"/>
            <a:ext cx="517726" cy="201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02CCC05C-6ED7-5E12-26DD-D44B76FFFEB8}"/>
              </a:ext>
            </a:extLst>
          </p:cNvPr>
          <p:cNvSpPr txBox="1"/>
          <p:nvPr/>
        </p:nvSpPr>
        <p:spPr>
          <a:xfrm>
            <a:off x="4291467" y="3220364"/>
            <a:ext cx="3086102" cy="523220"/>
          </a:xfrm>
          <a:prstGeom prst="rect">
            <a:avLst/>
          </a:prstGeom>
          <a:solidFill>
            <a:schemeClr val="bg1"/>
          </a:solidFill>
        </p:spPr>
        <p:txBody>
          <a:bodyPr wrap="square" rtlCol="0">
            <a:spAutoFit/>
          </a:bodyPr>
          <a:lstStyle/>
          <a:p>
            <a:pPr algn="r"/>
            <a:r>
              <a:rPr lang="nl-BE" b="1"/>
              <a:t>Vorige hoogste CO</a:t>
            </a:r>
            <a:r>
              <a:rPr lang="nl-BE" b="1" baseline="-25000"/>
              <a:t>2</a:t>
            </a:r>
            <a:r>
              <a:rPr lang="nl-BE" b="1"/>
              <a:t>-concentratie:</a:t>
            </a:r>
          </a:p>
          <a:p>
            <a:pPr algn="r"/>
            <a:r>
              <a:rPr lang="nl-BE" b="1"/>
              <a:t>300 </a:t>
            </a:r>
            <a:r>
              <a:rPr lang="nl-BE" b="1" err="1"/>
              <a:t>ppm</a:t>
            </a:r>
            <a:endParaRPr lang="nl-BE" b="1"/>
          </a:p>
        </p:txBody>
      </p:sp>
      <p:sp>
        <p:nvSpPr>
          <p:cNvPr id="8" name="Rechthoek 7">
            <a:extLst>
              <a:ext uri="{FF2B5EF4-FFF2-40B4-BE49-F238E27FC236}">
                <a16:creationId xmlns:a16="http://schemas.microsoft.com/office/drawing/2014/main" id="{87142E16-CA76-C710-4239-4CBF1CE6F31C}"/>
              </a:ext>
            </a:extLst>
          </p:cNvPr>
          <p:cNvSpPr/>
          <p:nvPr/>
        </p:nvSpPr>
        <p:spPr>
          <a:xfrm>
            <a:off x="7322289" y="2328709"/>
            <a:ext cx="2636279" cy="1481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50" name="Picture 2" descr="Enigmatic human fossil jawbone may be evidence of an early *Homo sapiens*  presence in Europe – and adds mystery about who those humans were | KRQE  News 13">
            <a:extLst>
              <a:ext uri="{FF2B5EF4-FFF2-40B4-BE49-F238E27FC236}">
                <a16:creationId xmlns:a16="http://schemas.microsoft.com/office/drawing/2014/main" id="{054B690E-A451-2C11-FE35-7CAF76E028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7569" y="2316248"/>
            <a:ext cx="2581000" cy="145181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cxnSp>
        <p:nvCxnSpPr>
          <p:cNvPr id="116" name="Google Shape;116;p17"/>
          <p:cNvCxnSpPr>
            <a:cxnSpLocks/>
          </p:cNvCxnSpPr>
          <p:nvPr/>
        </p:nvCxnSpPr>
        <p:spPr>
          <a:xfrm flipH="1">
            <a:off x="7085009" y="3592970"/>
            <a:ext cx="694481" cy="1823905"/>
          </a:xfrm>
          <a:prstGeom prst="straightConnector1">
            <a:avLst/>
          </a:prstGeom>
          <a:noFill/>
          <a:ln w="28575" cap="flat" cmpd="sng">
            <a:solidFill>
              <a:srgbClr val="FF0000"/>
            </a:solidFill>
            <a:prstDash val="solid"/>
            <a:round/>
            <a:headEnd type="none" w="sm" len="sm"/>
            <a:tailEnd type="triangle" w="med" len="med"/>
          </a:ln>
        </p:spPr>
      </p:cxnSp>
      <p:sp>
        <p:nvSpPr>
          <p:cNvPr id="2" name="Tekstvak 1">
            <a:extLst>
              <a:ext uri="{FF2B5EF4-FFF2-40B4-BE49-F238E27FC236}">
                <a16:creationId xmlns:a16="http://schemas.microsoft.com/office/drawing/2014/main" id="{CB597D2B-2764-4C2B-9988-6584686283F6}"/>
              </a:ext>
            </a:extLst>
          </p:cNvPr>
          <p:cNvSpPr txBox="1"/>
          <p:nvPr/>
        </p:nvSpPr>
        <p:spPr>
          <a:xfrm>
            <a:off x="9641173" y="2328709"/>
            <a:ext cx="1956659" cy="646331"/>
          </a:xfrm>
          <a:prstGeom prst="rect">
            <a:avLst/>
          </a:prstGeom>
          <a:solidFill>
            <a:schemeClr val="bg1"/>
          </a:solidFill>
        </p:spPr>
        <p:txBody>
          <a:bodyPr wrap="square" lIns="91440" tIns="45720" rIns="91440" bIns="45720" rtlCol="0" anchor="t">
            <a:spAutoFit/>
          </a:bodyPr>
          <a:lstStyle/>
          <a:p>
            <a:pPr algn="r"/>
            <a:r>
              <a:rPr lang="nl-BE" b="1" dirty="0"/>
              <a:t>2024 gemiddelde</a:t>
            </a:r>
          </a:p>
          <a:p>
            <a:pPr algn="r"/>
            <a:r>
              <a:rPr lang="nl-BE" b="1" dirty="0"/>
              <a:t>(424 </a:t>
            </a:r>
            <a:r>
              <a:rPr lang="nl-BE" b="1" dirty="0" err="1"/>
              <a:t>ppm</a:t>
            </a:r>
            <a:r>
              <a:rPr lang="nl-BE" b="1" dirty="0"/>
              <a:t>)</a:t>
            </a:r>
          </a:p>
        </p:txBody>
      </p:sp>
      <p:pic>
        <p:nvPicPr>
          <p:cNvPr id="4" name="Afbeelding 3" descr="Afbeelding met tekst, Lettertype, Graphics, logo&#10;&#10;Door AI gegenereerde inhoud is mogelijk onjuist.">
            <a:extLst>
              <a:ext uri="{FF2B5EF4-FFF2-40B4-BE49-F238E27FC236}">
                <a16:creationId xmlns:a16="http://schemas.microsoft.com/office/drawing/2014/main" id="{27B4A534-121C-0CD1-1C09-22B2FDD80D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500" fill="hold"/>
                                        <p:tgtEl>
                                          <p:spTgt spid="116"/>
                                        </p:tgtEl>
                                        <p:attrNameLst>
                                          <p:attrName>ppt_x</p:attrName>
                                        </p:attrNameLst>
                                      </p:cBhvr>
                                      <p:tavLst>
                                        <p:tav tm="0">
                                          <p:val>
                                            <p:strVal val="#ppt_x"/>
                                          </p:val>
                                        </p:tav>
                                        <p:tav tm="100000">
                                          <p:val>
                                            <p:strVal val="#ppt_x"/>
                                          </p:val>
                                        </p:tav>
                                      </p:tavLst>
                                    </p:anim>
                                    <p:anim calcmode="lin" valueType="num">
                                      <p:cBhvr additive="base">
                                        <p:cTn id="8" dur="500" fill="hold"/>
                                        <p:tgtEl>
                                          <p:spTgt spid="1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barn(inVertical)">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91" name="Google Shape;191;p24"/>
          <p:cNvSpPr txBox="1"/>
          <p:nvPr/>
        </p:nvSpPr>
        <p:spPr>
          <a:xfrm>
            <a:off x="867669" y="209795"/>
            <a:ext cx="11315858" cy="736754"/>
          </a:xfrm>
          <a:prstGeom prst="rect">
            <a:avLst/>
          </a:prstGeom>
          <a:noFill/>
          <a:ln>
            <a:noFill/>
          </a:ln>
        </p:spPr>
        <p:txBody>
          <a:bodyPr spcFirstLastPara="1" wrap="square" lIns="91425" tIns="45700" rIns="91425" bIns="45700" anchor="t" anchorCtr="0">
            <a:noAutofit/>
          </a:bodyPr>
          <a:lstStyle/>
          <a:p>
            <a:r>
              <a:rPr lang="nl-BE" sz="3300" dirty="0">
                <a:solidFill>
                  <a:schemeClr val="dk1"/>
                </a:solidFill>
                <a:latin typeface="Calibri"/>
                <a:ea typeface="Calibri"/>
                <a:cs typeface="Calibri"/>
                <a:sym typeface="Calibri"/>
              </a:rPr>
              <a:t>Gelukkig zijn er broeikasgassen, maar het wordt wel heel veel!</a:t>
            </a:r>
          </a:p>
          <a:p>
            <a:pPr marL="359410" marR="0" lvl="0" indent="-359410" algn="l">
              <a:lnSpc>
                <a:spcPct val="100000"/>
              </a:lnSpc>
              <a:spcBef>
                <a:spcPts val="0"/>
              </a:spcBef>
              <a:spcAft>
                <a:spcPts val="0"/>
              </a:spcAft>
              <a:buSzPts val="3600"/>
              <a:buFont typeface="Arial"/>
              <a:buNone/>
            </a:pPr>
            <a:endParaRPr lang="nl-BE" sz="3600" b="0" i="0" u="none" strike="noStrike" cap="none" dirty="0">
              <a:solidFill>
                <a:schemeClr val="dk1"/>
              </a:solidFill>
              <a:latin typeface="Calibri"/>
              <a:ea typeface="Calibri"/>
              <a:cs typeface="Calibri"/>
            </a:endParaRPr>
          </a:p>
        </p:txBody>
      </p:sp>
      <p:pic>
        <p:nvPicPr>
          <p:cNvPr id="1026" name="Picture 2" descr="https://static.skepticalscience.com/pics/Shakun-Marcott_Wheelchair_2017.jpg"/>
          <p:cNvPicPr>
            <a:picLocks noChangeAspect="1" noChangeArrowheads="1"/>
          </p:cNvPicPr>
          <p:nvPr/>
        </p:nvPicPr>
        <p:blipFill rotWithShape="1">
          <a:blip r:embed="rId3">
            <a:extLst>
              <a:ext uri="{28A0092B-C50C-407E-A947-70E740481C1C}">
                <a14:useLocalDpi xmlns:a14="http://schemas.microsoft.com/office/drawing/2010/main" val="0"/>
              </a:ext>
            </a:extLst>
          </a:blip>
          <a:srcRect t="10991"/>
          <a:stretch/>
        </p:blipFill>
        <p:spPr bwMode="auto">
          <a:xfrm>
            <a:off x="4496347" y="2049516"/>
            <a:ext cx="7695653" cy="47040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79477" y="4067503"/>
            <a:ext cx="2301765" cy="1623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66302" y="1307489"/>
            <a:ext cx="7073463" cy="424732"/>
          </a:xfrm>
          <a:prstGeom prst="rect">
            <a:avLst/>
          </a:prstGeom>
        </p:spPr>
        <p:txBody>
          <a:bodyPr wrap="square" lIns="91440" tIns="45720" rIns="91440" bIns="45720" anchor="t">
            <a:spAutoFit/>
          </a:bodyPr>
          <a:lstStyle/>
          <a:p>
            <a:pPr marL="57150">
              <a:lnSpc>
                <a:spcPct val="90000"/>
              </a:lnSpc>
              <a:spcBef>
                <a:spcPts val="600"/>
              </a:spcBef>
              <a:buSzPts val="2000"/>
            </a:pPr>
            <a:r>
              <a:rPr lang="nl-NL" sz="2400" b="1" dirty="0">
                <a:solidFill>
                  <a:schemeClr val="dk1"/>
                </a:solidFill>
                <a:latin typeface="Calibri"/>
                <a:ea typeface="Calibri"/>
                <a:cs typeface="Calibri"/>
                <a:sym typeface="Calibri"/>
              </a:rPr>
              <a:t>We komen op onbekend terrein</a:t>
            </a:r>
            <a:endParaRPr lang="nl-NL" sz="2400" b="1">
              <a:solidFill>
                <a:schemeClr val="dk1"/>
              </a:solidFill>
              <a:latin typeface="Calibri"/>
              <a:ea typeface="Calibri"/>
              <a:cs typeface="Calibri"/>
            </a:endParaRPr>
          </a:p>
        </p:txBody>
      </p:sp>
      <p:cxnSp>
        <p:nvCxnSpPr>
          <p:cNvPr id="4" name="Rechte verbindingslijn 3"/>
          <p:cNvCxnSpPr/>
          <p:nvPr/>
        </p:nvCxnSpPr>
        <p:spPr>
          <a:xfrm flipV="1">
            <a:off x="10128250" y="576898"/>
            <a:ext cx="0" cy="228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870028" y="3137339"/>
            <a:ext cx="4335518" cy="1560786"/>
          </a:xfrm>
          <a:prstGeom prst="rect">
            <a:avLst/>
          </a:prstGeom>
          <a:solidFill>
            <a:srgbClr val="E53BE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579477" y="4879427"/>
            <a:ext cx="2736647" cy="400110"/>
          </a:xfrm>
          <a:prstGeom prst="rect">
            <a:avLst/>
          </a:prstGeom>
          <a:noFill/>
        </p:spPr>
        <p:txBody>
          <a:bodyPr wrap="none" rtlCol="0">
            <a:spAutoFit/>
          </a:bodyPr>
          <a:lstStyle/>
          <a:p>
            <a:r>
              <a:rPr lang="en-US" sz="2000" b="1" dirty="0" err="1">
                <a:solidFill>
                  <a:srgbClr val="9B129E"/>
                </a:solidFill>
              </a:rPr>
              <a:t>Moderne</a:t>
            </a:r>
            <a:r>
              <a:rPr lang="en-US" sz="2000" b="1" dirty="0">
                <a:solidFill>
                  <a:srgbClr val="9B129E"/>
                </a:solidFill>
              </a:rPr>
              <a:t> </a:t>
            </a:r>
            <a:r>
              <a:rPr lang="en-US" sz="2000" b="1" dirty="0" err="1">
                <a:solidFill>
                  <a:srgbClr val="9B129E"/>
                </a:solidFill>
              </a:rPr>
              <a:t>beschaving</a:t>
            </a:r>
            <a:endParaRPr lang="en-US" sz="2000" b="1" dirty="0">
              <a:solidFill>
                <a:srgbClr val="9B129E"/>
              </a:solidFill>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l="30338" t="59734" r="16486" b="15323"/>
          <a:stretch>
            <a:fillRect/>
          </a:stretch>
        </p:blipFill>
        <p:spPr bwMode="auto">
          <a:xfrm>
            <a:off x="130833" y="4490720"/>
            <a:ext cx="4264229" cy="112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233243" y="4708286"/>
            <a:ext cx="74597" cy="1711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flipV="1">
            <a:off x="4307840" y="2249202"/>
            <a:ext cx="690880" cy="24590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307840" y="4879427"/>
            <a:ext cx="690880" cy="12775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000146" y="2249202"/>
            <a:ext cx="5363053" cy="39077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p:cNvCxnSpPr/>
          <p:nvPr/>
        </p:nvCxnSpPr>
        <p:spPr>
          <a:xfrm flipH="1">
            <a:off x="10114105" y="1876588"/>
            <a:ext cx="1117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0124265" y="1124748"/>
            <a:ext cx="1117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266034" y="985189"/>
            <a:ext cx="486030" cy="307777"/>
          </a:xfrm>
          <a:prstGeom prst="rect">
            <a:avLst/>
          </a:prstGeom>
          <a:noFill/>
        </p:spPr>
        <p:txBody>
          <a:bodyPr wrap="none" rtlCol="0">
            <a:spAutoFit/>
          </a:bodyPr>
          <a:lstStyle/>
          <a:p>
            <a:r>
              <a:rPr lang="en-US" dirty="0">
                <a:solidFill>
                  <a:srgbClr val="FF0000"/>
                </a:solidFill>
              </a:rPr>
              <a:t>2°C</a:t>
            </a:r>
            <a:endParaRPr lang="en-GB" dirty="0">
              <a:solidFill>
                <a:srgbClr val="FF0000"/>
              </a:solidFill>
            </a:endParaRPr>
          </a:p>
        </p:txBody>
      </p:sp>
      <p:sp>
        <p:nvSpPr>
          <p:cNvPr id="29" name="TextBox 28"/>
          <p:cNvSpPr txBox="1"/>
          <p:nvPr/>
        </p:nvSpPr>
        <p:spPr>
          <a:xfrm>
            <a:off x="10266034" y="1723506"/>
            <a:ext cx="635110" cy="307777"/>
          </a:xfrm>
          <a:prstGeom prst="rect">
            <a:avLst/>
          </a:prstGeom>
          <a:noFill/>
        </p:spPr>
        <p:txBody>
          <a:bodyPr wrap="none" rtlCol="0">
            <a:spAutoFit/>
          </a:bodyPr>
          <a:lstStyle/>
          <a:p>
            <a:r>
              <a:rPr lang="en-US" dirty="0">
                <a:solidFill>
                  <a:srgbClr val="FF0000"/>
                </a:solidFill>
              </a:rPr>
              <a:t>1.6°C</a:t>
            </a:r>
            <a:endParaRPr lang="en-GB" dirty="0">
              <a:solidFill>
                <a:srgbClr val="FF0000"/>
              </a:solidFill>
            </a:endParaRPr>
          </a:p>
        </p:txBody>
      </p:sp>
      <p:sp>
        <p:nvSpPr>
          <p:cNvPr id="5" name="Oval 4">
            <a:extLst>
              <a:ext uri="{FF2B5EF4-FFF2-40B4-BE49-F238E27FC236}">
                <a16:creationId xmlns:a16="http://schemas.microsoft.com/office/drawing/2014/main" id="{C4633CB7-711E-6F99-E5A5-88BBC61FB69A}"/>
              </a:ext>
            </a:extLst>
          </p:cNvPr>
          <p:cNvSpPr/>
          <p:nvPr/>
        </p:nvSpPr>
        <p:spPr>
          <a:xfrm>
            <a:off x="9969413" y="1652546"/>
            <a:ext cx="931730" cy="519441"/>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7A4BA386-5BEC-330D-4F5B-DB40D4D4E35A}"/>
              </a:ext>
            </a:extLst>
          </p:cNvPr>
          <p:cNvSpPr txBox="1"/>
          <p:nvPr/>
        </p:nvSpPr>
        <p:spPr>
          <a:xfrm>
            <a:off x="11088108" y="1707946"/>
            <a:ext cx="1144060" cy="400110"/>
          </a:xfrm>
          <a:prstGeom prst="rect">
            <a:avLst/>
          </a:prstGeom>
          <a:noFill/>
        </p:spPr>
        <p:txBody>
          <a:bodyPr wrap="square" rtlCol="0">
            <a:spAutoFit/>
          </a:bodyPr>
          <a:lstStyle/>
          <a:p>
            <a:r>
              <a:rPr lang="en-US" sz="2000" b="1" dirty="0"/>
              <a:t>-&gt; 2024</a:t>
            </a:r>
          </a:p>
        </p:txBody>
      </p:sp>
      <p:pic>
        <p:nvPicPr>
          <p:cNvPr id="8" name="Afbeelding 7" descr="Afbeelding met tekst, Lettertype, Graphics, logo&#10;&#10;Door AI gegenereerde inhoud is mogelijk onjuist.">
            <a:extLst>
              <a:ext uri="{FF2B5EF4-FFF2-40B4-BE49-F238E27FC236}">
                <a16:creationId xmlns:a16="http://schemas.microsoft.com/office/drawing/2014/main" id="{DF952550-EF7E-E074-D9A0-B95910A716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2161732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D2479A-CE49-5BAB-B8DC-F8ECB3F3420C}"/>
              </a:ext>
            </a:extLst>
          </p:cNvPr>
          <p:cNvPicPr>
            <a:picLocks noChangeAspect="1"/>
          </p:cNvPicPr>
          <p:nvPr/>
        </p:nvPicPr>
        <p:blipFill>
          <a:blip r:embed="rId2"/>
          <a:stretch>
            <a:fillRect/>
          </a:stretch>
        </p:blipFill>
        <p:spPr>
          <a:xfrm>
            <a:off x="2031852" y="398584"/>
            <a:ext cx="8468266" cy="6072554"/>
          </a:xfrm>
          <a:prstGeom prst="rect">
            <a:avLst/>
          </a:prstGeom>
        </p:spPr>
      </p:pic>
      <p:pic>
        <p:nvPicPr>
          <p:cNvPr id="2" name="Afbeelding 1" descr="Afbeelding met tekst, Lettertype, Graphics, logo&#10;&#10;Door AI gegenereerde inhoud is mogelijk onjuist.">
            <a:extLst>
              <a:ext uri="{FF2B5EF4-FFF2-40B4-BE49-F238E27FC236}">
                <a16:creationId xmlns:a16="http://schemas.microsoft.com/office/drawing/2014/main" id="{C7BA25EA-D86A-9F44-D2EE-DC334AD6C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3872" y="6605410"/>
            <a:ext cx="1768128" cy="252590"/>
          </a:xfrm>
          <a:prstGeom prst="rect">
            <a:avLst/>
          </a:prstGeom>
        </p:spPr>
      </p:pic>
    </p:spTree>
    <p:extLst>
      <p:ext uri="{BB962C8B-B14F-4D97-AF65-F5344CB8AC3E}">
        <p14:creationId xmlns:p14="http://schemas.microsoft.com/office/powerpoint/2010/main" val="17351163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fc7f08d-9308-4b76-9ca7-87abc9c3336b">
      <Terms xmlns="http://schemas.microsoft.com/office/infopath/2007/PartnerControls"/>
    </lcf76f155ced4ddcb4097134ff3c332f>
    <TaxCatchAll xmlns="5ebd198d-2f88-4830-a210-afd740722ee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05A0E6EBAB124B8049B5807743EF9C" ma:contentTypeVersion="16" ma:contentTypeDescription="Een nieuw document maken." ma:contentTypeScope="" ma:versionID="a536b8b9d169c3d227b691abeeb2b8ea">
  <xsd:schema xmlns:xsd="http://www.w3.org/2001/XMLSchema" xmlns:xs="http://www.w3.org/2001/XMLSchema" xmlns:p="http://schemas.microsoft.com/office/2006/metadata/properties" xmlns:ns2="4fc7f08d-9308-4b76-9ca7-87abc9c3336b" xmlns:ns3="5ebd198d-2f88-4830-a210-afd740722ee4" targetNamespace="http://schemas.microsoft.com/office/2006/metadata/properties" ma:root="true" ma:fieldsID="0f9cc74f569866a7a9072aebd4d538a5" ns2:_="" ns3:_="">
    <xsd:import namespace="4fc7f08d-9308-4b76-9ca7-87abc9c3336b"/>
    <xsd:import namespace="5ebd198d-2f88-4830-a210-afd740722ee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c7f08d-9308-4b76-9ca7-87abc9c333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f9fc2d29-e47d-4962-b2bb-d877dae46607"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bd198d-2f88-4830-a210-afd740722ee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fe71b70-3de2-4cac-a913-9bad042cc9d5}" ma:internalName="TaxCatchAll" ma:showField="CatchAllData" ma:web="5ebd198d-2f88-4830-a210-afd740722ee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9269B3-EE10-41E2-84E5-23068737A9CE}">
  <ds:schemaRefs>
    <ds:schemaRef ds:uri="4fc7f08d-9308-4b76-9ca7-87abc9c3336b"/>
    <ds:schemaRef ds:uri="5ebd198d-2f88-4830-a210-afd740722ee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7A1650D-8152-4ADB-8939-0E49AE1015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c7f08d-9308-4b76-9ca7-87abc9c3336b"/>
    <ds:schemaRef ds:uri="5ebd198d-2f88-4830-a210-afd740722e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1E2A3B-566C-43EF-92F7-9748C6A559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2855</Words>
  <Application>Microsoft Office PowerPoint</Application>
  <PresentationFormat>Breedbeeld</PresentationFormat>
  <Paragraphs>339</Paragraphs>
  <Slides>46</Slides>
  <Notes>30</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46</vt:i4>
      </vt:variant>
    </vt:vector>
  </HeadingPairs>
  <TitlesOfParts>
    <vt:vector size="55" baseType="lpstr">
      <vt:lpstr>Alegreya Sans</vt:lpstr>
      <vt:lpstr>Aptos</vt:lpstr>
      <vt:lpstr>Aptos Display</vt:lpstr>
      <vt:lpstr>Arial</vt:lpstr>
      <vt:lpstr>Calibri</vt:lpstr>
      <vt:lpstr>Inter</vt:lpstr>
      <vt:lpstr>Poppins</vt:lpstr>
      <vt:lpstr>Wingdings</vt:lpstr>
      <vt:lpstr>Office Theme</vt:lpstr>
      <vt:lpstr>PowerPoint-presentatie</vt:lpstr>
      <vt:lpstr>Voor velen iets abstracts, een bijna kwaardaardig iets</vt:lpstr>
      <vt:lpstr>PowerPoint-presentatie</vt:lpstr>
      <vt:lpstr>PowerPoint-presentatie</vt:lpstr>
      <vt:lpstr>Quizvraag: samenstelling van lucht</vt:lpstr>
      <vt:lpstr>PowerPoint-presentatie</vt:lpstr>
      <vt:lpstr>PowerPoint-presentatie</vt:lpstr>
      <vt:lpstr>PowerPoint-presentatie</vt:lpstr>
      <vt:lpstr>PowerPoint-presentatie</vt:lpstr>
      <vt:lpstr>PowerPoint-presentatie</vt:lpstr>
      <vt:lpstr>PowerPoint-presentatie</vt:lpstr>
      <vt:lpstr>Maar wat is dat, Gt CO2?</vt:lpstr>
      <vt:lpstr>The big picture…</vt:lpstr>
      <vt:lpstr>Het koolstofpuzzelspel</vt:lpstr>
      <vt:lpstr>Let op!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Wat heeft de hoogste CO2e-impact?</vt:lpstr>
      <vt:lpstr>En wat heeft de minst hoge CO2e-impact?</vt:lpstr>
      <vt:lpstr>Wat heeft de hoogste CO2e-impact?</vt:lpstr>
      <vt:lpstr>PowerPoint-presentatie</vt:lpstr>
      <vt:lpstr>PowerPoint-presentatie</vt:lpstr>
      <vt:lpstr>PowerPoint-presentatie</vt:lpstr>
      <vt:lpstr>Wat heeft de hoogste CO2e-impact? (je koopt het in België)</vt:lpstr>
      <vt:lpstr>En wat heeft de minst hoge CO2e-impact? (je koopt het in België)</vt:lpstr>
      <vt:lpstr>PowerPoint-presentatie</vt:lpstr>
      <vt:lpstr>PowerPoint-presentatie</vt:lpstr>
      <vt:lpstr>PowerPoint-presentatie</vt:lpstr>
      <vt:lpstr>PowerPoint-presentatie</vt:lpstr>
      <vt:lpstr>Rol van natuurlijke ecosystemen</vt:lpstr>
      <vt:lpstr>Rol van natuurlijke ecosystemen</vt:lpstr>
      <vt:lpstr>Rol van natuurlijke ecosystemen</vt:lpstr>
      <vt:lpstr>Rol van natuurlijke ecosystemen</vt:lpstr>
      <vt:lpstr>Koolstofreservoirs – verspreiding &amp; hotspots</vt:lpstr>
      <vt:lpstr>PowerPoint-presentatie</vt:lpstr>
      <vt:lpstr>Staalslakken</vt:lpstr>
      <vt:lpstr>Experimenten  </vt:lpstr>
    </vt:vector>
  </TitlesOfParts>
  <Company>Universiteit Antwerpen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Struyf</dc:creator>
  <cp:lastModifiedBy>Inez Vanhoutte</cp:lastModifiedBy>
  <cp:revision>449</cp:revision>
  <dcterms:created xsi:type="dcterms:W3CDTF">2024-09-16T09:18:02Z</dcterms:created>
  <dcterms:modified xsi:type="dcterms:W3CDTF">2026-02-11T14:50:15Z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0x0101008705A0E6EBAB124B8049B5807743EF9C</vt:lpwstr>
  </property>
  <property fmtid="{D5CDD505-2E9C-101B-9397-08002B2CF9AE}" pid="3" name="MediaServiceImageTags">
    <vt:lpwstr/>
  </property>
</Properties>
</file>